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8"/>
  </p:notesMasterIdLst>
  <p:sldIdLst>
    <p:sldId id="256" r:id="rId2"/>
    <p:sldId id="411" r:id="rId3"/>
    <p:sldId id="417" r:id="rId4"/>
    <p:sldId id="419" r:id="rId5"/>
    <p:sldId id="418" r:id="rId6"/>
    <p:sldId id="464" r:id="rId7"/>
    <p:sldId id="421" r:id="rId8"/>
    <p:sldId id="577" r:id="rId9"/>
    <p:sldId id="578" r:id="rId10"/>
    <p:sldId id="579" r:id="rId11"/>
    <p:sldId id="580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555" r:id="rId21"/>
    <p:sldId id="432" r:id="rId22"/>
    <p:sldId id="436" r:id="rId23"/>
    <p:sldId id="435" r:id="rId24"/>
    <p:sldId id="433" r:id="rId25"/>
    <p:sldId id="438" r:id="rId26"/>
    <p:sldId id="437" r:id="rId27"/>
    <p:sldId id="439" r:id="rId28"/>
    <p:sldId id="434" r:id="rId29"/>
    <p:sldId id="442" r:id="rId30"/>
    <p:sldId id="440" r:id="rId31"/>
    <p:sldId id="452" r:id="rId32"/>
    <p:sldId id="447" r:id="rId33"/>
    <p:sldId id="449" r:id="rId34"/>
    <p:sldId id="463" r:id="rId35"/>
    <p:sldId id="448" r:id="rId36"/>
    <p:sldId id="454" r:id="rId37"/>
    <p:sldId id="455" r:id="rId38"/>
    <p:sldId id="450" r:id="rId39"/>
    <p:sldId id="462" r:id="rId40"/>
    <p:sldId id="458" r:id="rId41"/>
    <p:sldId id="456" r:id="rId42"/>
    <p:sldId id="595" r:id="rId43"/>
    <p:sldId id="459" r:id="rId44"/>
    <p:sldId id="591" r:id="rId45"/>
    <p:sldId id="460" r:id="rId46"/>
    <p:sldId id="592" r:id="rId47"/>
    <p:sldId id="597" r:id="rId48"/>
    <p:sldId id="596" r:id="rId49"/>
    <p:sldId id="598" r:id="rId50"/>
    <p:sldId id="593" r:id="rId51"/>
    <p:sldId id="599" r:id="rId52"/>
    <p:sldId id="556" r:id="rId53"/>
    <p:sldId id="470" r:id="rId54"/>
    <p:sldId id="471" r:id="rId55"/>
    <p:sldId id="472" r:id="rId56"/>
    <p:sldId id="473" r:id="rId57"/>
    <p:sldId id="475" r:id="rId58"/>
    <p:sldId id="331" r:id="rId59"/>
    <p:sldId id="326" r:id="rId60"/>
    <p:sldId id="329" r:id="rId61"/>
    <p:sldId id="310" r:id="rId62"/>
    <p:sldId id="328" r:id="rId63"/>
    <p:sldId id="360" r:id="rId64"/>
    <p:sldId id="359" r:id="rId65"/>
    <p:sldId id="557" r:id="rId66"/>
    <p:sldId id="476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484" r:id="rId75"/>
    <p:sldId id="485" r:id="rId76"/>
    <p:sldId id="486" r:id="rId77"/>
    <p:sldId id="487" r:id="rId78"/>
    <p:sldId id="488" r:id="rId79"/>
    <p:sldId id="559" r:id="rId80"/>
    <p:sldId id="489" r:id="rId81"/>
    <p:sldId id="490" r:id="rId82"/>
    <p:sldId id="491" r:id="rId83"/>
    <p:sldId id="492" r:id="rId84"/>
    <p:sldId id="560" r:id="rId85"/>
    <p:sldId id="493" r:id="rId86"/>
    <p:sldId id="494" r:id="rId87"/>
    <p:sldId id="495" r:id="rId88"/>
    <p:sldId id="496" r:id="rId89"/>
    <p:sldId id="497" r:id="rId90"/>
    <p:sldId id="498" r:id="rId91"/>
    <p:sldId id="499" r:id="rId92"/>
    <p:sldId id="500" r:id="rId93"/>
    <p:sldId id="501" r:id="rId94"/>
    <p:sldId id="502" r:id="rId95"/>
    <p:sldId id="503" r:id="rId96"/>
    <p:sldId id="504" r:id="rId97"/>
    <p:sldId id="505" r:id="rId98"/>
    <p:sldId id="506" r:id="rId99"/>
    <p:sldId id="507" r:id="rId100"/>
    <p:sldId id="508" r:id="rId101"/>
    <p:sldId id="561" r:id="rId102"/>
    <p:sldId id="510" r:id="rId103"/>
    <p:sldId id="511" r:id="rId104"/>
    <p:sldId id="512" r:id="rId105"/>
    <p:sldId id="513" r:id="rId106"/>
    <p:sldId id="514" r:id="rId107"/>
    <p:sldId id="563" r:id="rId108"/>
    <p:sldId id="564" r:id="rId109"/>
    <p:sldId id="565" r:id="rId110"/>
    <p:sldId id="566" r:id="rId111"/>
    <p:sldId id="567" r:id="rId112"/>
    <p:sldId id="568" r:id="rId113"/>
    <p:sldId id="569" r:id="rId114"/>
    <p:sldId id="570" r:id="rId115"/>
    <p:sldId id="571" r:id="rId116"/>
    <p:sldId id="572" r:id="rId117"/>
    <p:sldId id="574" r:id="rId118"/>
    <p:sldId id="575" r:id="rId119"/>
    <p:sldId id="576" r:id="rId120"/>
    <p:sldId id="515" r:id="rId121"/>
    <p:sldId id="516" r:id="rId122"/>
    <p:sldId id="517" r:id="rId123"/>
    <p:sldId id="518" r:id="rId124"/>
    <p:sldId id="519" r:id="rId125"/>
    <p:sldId id="520" r:id="rId126"/>
    <p:sldId id="521" r:id="rId127"/>
    <p:sldId id="522" r:id="rId128"/>
    <p:sldId id="523" r:id="rId129"/>
    <p:sldId id="524" r:id="rId130"/>
    <p:sldId id="525" r:id="rId131"/>
    <p:sldId id="526" r:id="rId132"/>
    <p:sldId id="527" r:id="rId133"/>
    <p:sldId id="528" r:id="rId134"/>
    <p:sldId id="529" r:id="rId135"/>
    <p:sldId id="530" r:id="rId136"/>
    <p:sldId id="531" r:id="rId137"/>
    <p:sldId id="532" r:id="rId138"/>
    <p:sldId id="533" r:id="rId139"/>
    <p:sldId id="534" r:id="rId140"/>
    <p:sldId id="535" r:id="rId141"/>
    <p:sldId id="590" r:id="rId142"/>
    <p:sldId id="537" r:id="rId143"/>
    <p:sldId id="538" r:id="rId144"/>
    <p:sldId id="541" r:id="rId145"/>
    <p:sldId id="543" r:id="rId146"/>
    <p:sldId id="542" r:id="rId147"/>
    <p:sldId id="581" r:id="rId148"/>
    <p:sldId id="539" r:id="rId149"/>
    <p:sldId id="583" r:id="rId150"/>
    <p:sldId id="540" r:id="rId151"/>
    <p:sldId id="582" r:id="rId152"/>
    <p:sldId id="584" r:id="rId153"/>
    <p:sldId id="585" r:id="rId154"/>
    <p:sldId id="586" r:id="rId155"/>
    <p:sldId id="587" r:id="rId156"/>
    <p:sldId id="588" r:id="rId15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E937"/>
    <a:srgbClr val="FF4747"/>
    <a:srgbClr val="F6FC02"/>
    <a:srgbClr val="FF8181"/>
    <a:srgbClr val="C6E6A2"/>
    <a:srgbClr val="FBF0AF"/>
    <a:srgbClr val="B4DE86"/>
    <a:srgbClr val="FA7C72"/>
    <a:srgbClr val="638161"/>
    <a:srgbClr val="CF0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12T22:20:16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24061 13891 0,'25'24'125,"74"-24"-125,-49 0 16,24 0-1,50 0 1,-74 0-1,-1 0 1,1 0 0,-1 0-1,1 0 1,-25 0 0,49 0-1,-24 0 1,-25 0-1,24 0 1,-24 0 0,0 0 15,0 25 0,-1-25 63,-48 0 93,-1 0-187,0 0 16,-74 0 0,74 0-16,-74 0 15,49-25 1,1 25 15,-1-24-15,0 24-1,-24 0 1,24 0 0,1 0-1,-1 0 1,25 0 15,1 0-15,-1 0-1,0 0 1,0 0 0,0 0 46,-24 0-62,24 0 16,0 0-1,50 0 251,25 0-219,-26 0-47,26 24 16,0-24-1,24 0 1,50 25-1,-74-25 1,-1 0-16,-24 0 16,0 25-16,0-25 15,-1 0 1,76 0 15,-51 0-15,-24 0-1,0 0 1,0 0 0,-1 0 15,1 0-31,50 0 31,-1 0-15,-49 0-1,0 0 1,-1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28.31858" units="1/cm"/>
          <inkml:channelProperty channel="Y" name="resolution" value="28.34646" units="1/cm"/>
        </inkml:channelProperties>
      </inkml:inkSource>
      <inkml:timestamp xml:id="ts0" timeString="2020-12-18T00:54:51.5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3202 7382,'0'0,"0"26,26-26,-26 27,0-27,27 53,-27-53,0 26,0-26,26 27,1-1,-27-26,0 27,26-27,-26 26,0-26,0 26,0 1,27-27,-27 26,0-26,26 27,-26-1,0-26,0 27,26-27,-26 26,0-26,0 27,0-1,27-26,-27 27,0-27,26 26,1 1,-27-27,0 26,0-26,26 26,-26 1,27-1,-27-26,26 27,-26-27,0 26,27 1,-27-27,0 26,26-26,-26 27,27-1,-27-26,26 27,-26-27,27 26,-27-26,0 26,26 1,0-27,-26 26,0-26,27 53,-27-26,26-1,-26-26,27 27,-27-27,0 26,26 1,-26-1,0-26,27 27,-27-1,26-26,-26 26,0-26,27 27,-27-27,0 26,26 1,1-27,-27 26,0-26,0 27,26-1,-26-26,26 27,-26-1,0 1,27-27,-1 26,-26-26,0 53,27-53,-27 26,26 1,-26-1,27 1,-27-1,26 1,1-27,-27 26,26 1,-26-1,27 1,-27-27,26 26,-26-26,27 53,-27-53,0 26,26-26,0 53,-26-53,0 27,27-27,-27 26,26 1,1-1,-27 1,26-1,-26-26,27 26,-1-26,-26 27,0-1,27-26,-27 27,26-27,-26 26,27-26,-1 53,0-53,1 53,-27-53,26 27,-26-27,27 53,-1-53,-26 26,27-26,-27 26,26 1,-26-27,27 26,-27-26,26 27,-26-27,27 26,-27 1,26-27,1 26,-27-26,26 27,-26-1,0-26,26 27,1-1,-27 0,26-26,-26 27,27-27,-27 26,26 1,1-1,-27-26,26 27,-26-1,0-26,0 27,27-27,-1 26,-26-26,0 27,27-1,-27-26,26 27,0-1,-26 0,0-26,27 27,-27-27,26 26,-26 1,0-27,27 26,-1-26,-26 53,0-53,27 27,-27-27,26 26,-26 1,27-27,-27 26,26-26,-26 26,0-26,27 27,-27-1,26 1,-26-27,27 26,-27 1,26-27,-26 26,26-26,1 53,-27-53,26 27,-26-27,0 26,27 1,-1-27,-26 26,27-26,-27 26,26-26,1 27,-27-1,26-26,-26 27,27-27,-27 26,26 1,0-27,-26 26,0-26,27 27,-27-27,26 26,1 1,-27-1,0-26,26 26,-26 1,27-27,-27 0,26 26,1-26,-27 27,26-27,-26 26,27-26,-1 27,1-27,-27 26,26 1,0-27,-26 26,27-26,-27 27,53-1,-53-26,26 27,-26-27,53 26,-26 0,-1-26,-26 27,27-27,-27 26,26 1,0-27,1 26,-27-26,26 27,1-27,-27 26,26 1,-26-27,27 26,-27-26,26 27,1-1,-27-26,26 26,-26-26,27 27,-1-1,-26-26,27 27,-27-27,26 26,0 1,-26-27,27 26,-27 1,26-1,1-26,-27 27,26-27,-26 26,27-26,-1 27,1-1,-27-26,26 26,-26-26,27 27,-1-1,-26-26,26 0,1 27,-1-27,1 53,-1-53,-26 26,27-26,-27 0,26 27,-26-1,53-26,-53 27,27-27,-27 0,26 26,1-26,-27 26,26-26,0 27,1-27,-27 0,53 26,-27 1,1-27,-1 26,-26-26,27 27,-1-27,1 26,-27-26,26 0,0 0,-26 27,27-1,-27-26,53 27,-53-27,26 26,-26-26,27 0,-1 27,-26-1,27-26,-1 53,1-53,-27 26,26-26,-26 27,27-27,-1 26,0 1,-26-27,27 0,-1 26,-26-26,27 27,-27-27,26 0,-26 0,27 26,-1-26,-26 0,27 0,-1 27,1-27,-27 26,26-26,-26 26,53-26,-53 27,53-27,-53 26,26 1,-26-27,27 0,-27 26,26-26,1 0,26 27,-27 26,27 0,-27-27,1 1,-1-1,1 0,-27 1,26-1,-26-26,27 27,-1-1,1-26,-27 0,53 27,-53-27,26 0,-26 26,26-26,1 0,-27 0,26 27,-26-1,53-26,-53 0,27 27,-27-27,26 26,1-26,-27 26,26-26,-26 27,27-27,-27 0,53 26,-27 1,0-27,-26 0,27 26,-27-26,26 0,1 27,-27-1,26-26,-26 27,27-27,-27 0,26 0,1 26,-1 1,1-27,-27 0,26 0,0 26,-26-26,53 0,-53 0,27 27,-1-27,-26 0,27 0,-1 26,1 0,-1-26,-26 0,27 0,-1 27,-26-27,27 26,-27-26,52 0,-52 27,27-27,-27 0,26 0,1 26,-27-26,26 0,-26 0,27 27,-27-27,26 0,1 26,-1-26,-26 27,27-27,-1 0,0 26,-26 1,27-27,-1 0,-26 26,27-26,-1 26,1 1,-27-27,26 0,-26 0,27 26,-1-26,-26 0,27 0,-27 0,53 0,-53 0,26 27,27-1,-53-26,53 0,-53 0,26 0,-26 0,27 27,-1-27,-26 0,27 26,-1-26,1 27,-1-27,-26 0,26 26,1-26,-27 0,26 0,1 27,-1-27,-26 0,27 0,-27 0,26 0,1 26,-27-26,26 0,-26 0,27 0,-1 0,1 0,-27 27,26-27,-26 0,26 0,1 0,-27 0,53 26,-53-26,26 0,1 26,-1-26,-26 0,27 0,-27 27,26-27,-26 0,27 0,-1 26,27-26,-53 0,26 0,-26 0,27 0,-1 27,1-27,-27 0,26 0,1 0,-27 0,26 0,-26 0,27 0,-1 0,-26 0,27 0,-27 0,26 0,-26 26,26-26,1 0,-27 0,26 0,-26 0,27 0,-1 27,1-27,-27 0,26 0,1 0,-27 0,26 0,-26 0,27 0,-27 0,26 0,0 0,1 0,-1 0,1 0,-27 0,53 0,-53 0,26 0,-26 0,27 0,-27 0,26 0,1 0,-27 0,26 0,1 0,-1 0,-26 0,26 0,-26 0,27 0,-27 0,26 0,1 0,-27 0,26 0,-26 0,27 0,-1 0,1 0,-27 0,26 0,1 0,-1 26,-26-26,26 0,1 0,-27 0,26 0,-26 0,27 0,-27 27,26-27,1 0,-27 26,26-26,-26 0,27 0,-1 0,-26 0,27 0,-27 0,26 0,-26 0,53 0,-53 0,26 0,-26 0,53 0,-53 0,27 0,-27 0,26 0,1 0,-1 0,-26 0,27 0,-1 0,-26 0,27 0,-27 0,26 0,0 0,-26 0,27 0,-27 0,26 0,-26 0,27 0,-1 0,-26 0,27 0,-27 0,26 0,1 0,-1 0,-26 0,53 0,-53 0,27 0,-27 0,26 0,-26 0,26 0,1 0,-27 0,26 0,-26 0,27 0,-1 0,-26 0,27 0,-27 0,26 0,-26 0,27 0,-1 0,1 0,-1 0,0 0,1 0,-1 0,-26 0,27 0,-27 0,26 0,1 0,-27 0,26 0,-26 0,27 0,-27 0,26 0,1 0,-27 0,26 0,-26 0,27 0,-27 0,26 0,0 0,1 0,-27 0,53 0,-53 0,53 0,-53 0,26 0,1 0,-1 0,-26 0,27 0,-27 0,26 0,0 0,1 0,-27 0,26 0,-26 0,27 0,-1 0,-26 0,27 0,-27 0,26 0,-26 0,27 0,-1 0,-26 0,27 0,-1 0,1 0,-27 0,26 0,-26 0,26 0,1 0,-27 0,26 0,-26 0,27 0,-27 0,26 0,1 0,-1 0,-26 0,27 0,-1 0,-26 0,27 0,-1 0,0 0,-26 0,27 0,-27-26,26 26,1 0,-27 0,26 0,-26-27,27 27,-27 0,26 0,1 0,-27 0,26 0,-26 0,27 0,-1 0,-26 0,27 0,-27 0,26 0,-26 0,26 0,1 0,-27 0,26 0,1 0,-1 0,1 0,-1 0,1 0,-27 0,26 0,-26 0,27 0,-1 0,-26 0,26 0,-26 0,27 0,-1 0,-26 0,27 0,-27 0,26 0,-26 0,27 0,-1 0,-26 0,27 0,-27 0,26 0,1-26,-27 26,26 0,-26 0,27 0,-27 0,26 0,0-27,-26 27,27 0,-27 0,26-26,1 26,-27 0,26 0,-26 0,27 0,-27 0,26 0,1 0,-27 0,26 0,-26 0,27 0,-1 0,-26 0,26 0,1-27,-1 27,1 0,-1 0,1 0,-27-26,26 26,-26 0,27-27,-1 27,-26 0,27 0,-27 0,26 0,1 0,-1 0,-26 0,26 0,1 0,-27 0,26 0,-26-26,27 26,-27 0,26 0,1 0,-27 0,26 0,-26 0,53 0,0 0,-27-26,1 26,26 0,-27 0,-26-27,27 27,-1 0,-26 0,27 0,-27 0,26 0,1-26,-27 26,26 0,-26 0,27 0,-27 0,26 0,0 0,-26 0,27-27,-27 27,26 0,1-26,-27 26,26 0,-26 0,27 0,-27 0,53 0,-53 0,26 0,-26 0,27 0,-1 0,-26 0,26 0,-26 0,27 0,-1 0,-26 0,27 0,-27 0,26 0,-26 0,27-27,-1 27,1 0,-27-26,26 26,1-27,-27 27,26-26,1 26,-1-27,-26 1,26 26,1 0,-1 0,1 0,-1 0,-26 0,27-27,-1 27,1 0,-1 0,-26 0,27 0,-1 0,-26 0,26 0,-26 0,27-26,-1 26,-26-26,27 26,-27 0,26 0,-26 0,27 0,-1 0,-26 0,27 0,-1 0,1 0,-27 0,26-27,-26 27,27 0,-27 0,26 0,0 0,-26 0,53 0,-53 0,27-26,52 26,-26-27,26 27,-26-26,27 26,-27 0,53 0,-54-27,-52 27,53 0,-53 0,27-26,-1 26,1 0,-1 0,-26 0,27-27,-1 27,-26 0,27 0,-27 0,26 0,0-26,-26 26,27-27,-1 27,1 0,-1 0,-26 0,27-26,-1 26,-26 0,27 0,-1 0,1-26,-1 26,1 0,25-27,1 1,-53 26,27 0,-1 0,-26-27,27 27,-27 0,26-26,1-1,-1 27,-26 0,27 0,-1-26,0 26,-26 0,27 0,-1 0,1-27,-27 27,26 0,1 0,-27-26,26 26,-26 0,27 0,-1-27,1 27,-27 0,26-26,1 26,-1-27,-26 27,26 0,1 0,-1 0,-26-26,27 26,-1 0,1-26,-27 26,26 0,1 0,-27-27,26 27,-26 0,53-26,-53 26,26 0,-26 0,27 0,-27 0,53-27,-53 27,26-26,1 26,-27 0,26 0,-26 0,27-27,-27 27,26 0,1 0,-27 0,26 0,-26 0,27 0,-1 0,-26-26,26 26,-26-27,27 27,-1 0,1 0,-27 0,26-26,-26 26,27 0,-1 0,-26 0,27-27,-1 27,1-26,25 26,-25 0,-1 0,-26 0,53-26,-53 26,27 0,-27-27,26 27,-26 0,27 0,-1 0,1 0,-1 0,-26 0,27-26,-1 26,0-27,1 27,26 0,-53 0,26-26,1 26,26-27,-53 1,26 26,-26 0,27 0,-1 0,-26 0,-26 0</inkml:trace>
  <inkml:trace contextRef="#ctx0" brushRef="#br1" timeOffset="27334.56">3175 8758,'27'0,"-27"0,0 0,26 26,1 1,-27-1,0-26,26 27,-26-1,0 0,0-26,0 27,27-1,-27 1,26-1,-26 1,0-27,27 26,-27 1,0-27,0 26,0-26,0 27,26-27,0 26,-26 1,0-27,0 26,0-26,0 26,0 1,0-27,27 26,-27-26,0 27,26-1,1 1,-27-27,0 26,0-26,0 27,26-1,-26-26,0 27,0-27,27 26,-1 0,-26-26,27 27,-27-1,26 1,-26-27,0 26,27-26,-27 27,0-27,26 26,-26 1,0-27,27 26,-27-26,0 53,0-53,0 27,26-27,-26 26,26 0,-26-26,0 27,27-27,-27 26,26 1,1-1,-27-26,0 27,26-1,-26-26,0 27,27-27,-1 26,-26-26,0 27,27 25,-27-25,0-27,26 26,1-26,-27 27,26-1,-26 1,0-27,0 26,26 1,-26-27,27 26,-1 27,-26-53,27 27,-27-1,26 0,-26-26,27 27,-27-1,0 1,26-27,1 26,-27 1,26-27,-26 26,27 1,-1-1,-26 1,27-1,-1 27,-26-53,0 26,26-26,-26 27,27-1,-1 1,-26-27,27 26,-27 1,0-27,26 26,-26 1,0-1,0-26,0 27,27-27,-1 52,-26-52,27 53,-1-53,-26 27,0-27,27 26,-27-26,26 53,-26-53,0 27,26-1,1 1,-27-27,0 26,0 0,26 1,1-27,-27 26,0 1,26-1,-26 1,27 26,-1-27,-26-26,0 27,27-1,-1 1,-26-1,0-26,27 26,-1 27,-26-53,27 53,-27-53,26 27,-26-27,26 26,-26 1,27-1,-27-26,26 53,1-53,-27 53,0-53,26 26,-26-26,0 27,0-27,27 26,-27 1,26-1,1 1,-27-1,26-26,-26 27,27-27,-1 26,-26 1,26-27,1 26,-1-26,-26 26,53 1,-53-27,27 26,-27-26,53 27,-53-1,26-26,1 27,-1-27,1 0,-1 26,0 1,27-1,-53-26,27 27,-1-27,-26 26,0-26,0 53,27-53,-27 53,0-53,26 26,-26 1,27-1,-27-26,26 27,-26-27,27 53,-1-53,-26 26,26 1,1-1,-27-26,26 26,-26 1,27-1,-1-26,-26 27,27-27,-27 26,26 1,-26-27,53 26,-53 1,27-1,-27-26,26 27,1-27,-27 26,26 0,-26 1,26-1,27 27,-53-53,27 27,-27-27,26 26,-26-26,27 53,-1-53,1 53,-1-26,1 25,-1-52,-26 27,26-27,-26 26,53 1,-53-1,53 1,0-1,0 1,-26-1,-1 1,1-1,-1 0,0-26,-26 27,27-27,-27 26,26 1,1-1,26 1,-27-27,1 26,-27-26,26 27,1-1,-1-26,0 27,1-27,-1 26,-26 1,53-27,0 52,-26-25,26-27,-27 26,27 1,-53-27,26 26,27 1,-26-27,-1 26,1-26,-1 0,-26 27,27-27,-1 26,1-26,-27 0,52 27,-25-1,-1-26,1 0,-1 26,1-26,-1 27,1-1,-1-26,-26 0,27 27,-1-27,27 26,-27 1,1-27,-1 26,1-26,52 27,-79-1,53-26,-26 0,-1 27,0-27,-26 26,27 1,26-27,-53 26,53-26,-53 0,26 26,-26 1,27-27,-1 26,1-26,-1 27,1-1,-1-26,0 0,27 53,-26-53,-1 0,1 27,-1-1,27-26,-53 0,53 27,-27-1,1-26,-1 0,27 53,-53-53,53 26,-26 1,-1-27,1 0,-1 0,1 26,-1 1,0-27,1 0,26 26,-27-26,-26 0,27 27,-1-27,27 0,-53 0,53 26,-53-26,26 0,-26 0,27 0,-27 0,26 0,1 27,-27-1,26-26,27 27,-53-27,27 26,-1-26,1 0,-27 0,53 0,-53 26,26-26,-26 0,53 0,-53 27,53-1,-27-26,1 0,-1 27,-26-27,27 26,-1-26,27 27,-53-27,53 26,-53-26,26 0,-26 0,27 0,-27 27,53-27,-53 0,26 26,1-26,-27 0,26 0,-26 0,27 27,-27-27,53 26,-27-26,0 0,-26 0,27 0,-1 0,1 0,-27 0,26 0,-26 0,27 26,-1-26,1 27,-27-27,26 0,1 0,-27 0,26 26,-26-26,26 27,-26-27,27 0,-1 26,-26 1,27-27,-27 0,26 26,1-26,-27 0,26 0,1 0,-1 27,1-27,-1 26,1-26,-1 0,0 0,1 0,-1 27,1-27,-27 26,26-26,1 0,-1 0,-26 0,53 0,-53 0,27 0,-27 0,52 27,-52-27,27 0,-27 0,53 0,-53 0,26 0,27 26,-26-26,-1 0,-26 26,27-26,-1 0,-26 0,27 0,-27 0,26 0,0 0,-26 0,27 0,26 0,-53 0,26 0,-26 0,27 0,-1 0,1 0,-27 0,26 0,1 0,-27 0,26 27,0-27,1 0,-27 0,26 0,-26 0,27 0,-27 0,53 0,-53 26,26-26,27 0,-53 0,27 27,-1-27,-26 26,27-26,-1 0,0 0,1 0,-1 0,1 0,-27 0,26 0,1 27,26-27,-27 0,1 0,-27 0,26 26,0-26,1 0,-1 0,-26 0,27 27,-1-27,-26 0,27 0,-27 0,26 0,-26 0,27 0,-1 0,-26 0,27 0,-27 0,26 0,1 0,-27 0,26 0,0 0,1 0,-27 0,26 26,-26-26,27 0,-27 0,26 0,1 0,-1 0,-26 0,53 27,-53-27,27 0,-27 0,52 0,-52 0,27 0,-1 26,1-26,-1 0,1 0,-1 0,1 26,-27-26,26 27,-26-27,27 0,-27 0,26 0,1 0,-1 0,0 26,1-26,-27 0,26 0,1 0,26 27,-53-27,26 0,1 0,-1 0,1 0,-1 0,0 0,-26 0,27 0,-27 0,53 26,-53-26,53 0,-53 0,26 0,-26 0,27 27,-1-27,-26 0,27 0,-1 0,-26 0,27 0,-1 0,-26 0,26 0,-26 0,27 0,-1 0,1 0,-27 0,53 0,-53 0,26 0,-26 0,27 0,-1 0,-26 0,27 0,-27 0,52 0,-52 0,27 0,-27 0,26 0,-26 0,27 0,-1 0,1 0,-27 0,53 0,-53 0,26 0,1 0,-1 0,-26 0,27 0,-1 0,0 0,-26 0,27 0,-27 0,26 0,1 0,-27 0,26 26,1-26,-1 0,-26 0,27 0,-27 0,26 0,-26 0,27 0,-1 0,-26 0,26 0,-26 0,27 27,-1-27,1 0,-27 0,53 26,-27-26,1 0,26 0,-53 0,26 0,1 0,-1 0,-26 0,26 0,-26 27,27-27,-1 0,1 0,-1 0,1 0,-27 0,26 0,-26 0,27 0,-1 26,1-26,-27 0,26 0,0 0,-26 0,27 27,-27-27,26 0,1 0,-1 0,-26 0,53 0,-53 0,27 0,-1 0,1 0,-27 26,26-26,-26 0,27 0,-1 0,0 0,-26 0,27 0,-27 0,26 0,1 0,-27 0,26 0,1 0,-1 0,1 0,-1 0,1 0,-1 0,27 0,-27 0,27 26,-53-26,53 0,-26 27,-1-27,1 0,-1 0,1 0,-1 0,0 0,27 0,-26 26,-1-26,1 0,-27 0,53 0,-27 27,1-27,25 0,-25 0,-1 0,1 0,-27 0,53 0,-53 26,26-26,-26 0,53 27,-53-27,53 0,-53 0,27 0,-27 0,26 0,-26 0,26 0,1 0,-27 0,26 0,-26 0,53 0,-53 0,27 0,-27 0,26 0,1 0,-27 0,26 0,-26 0,27 0,-27 0,26 0,0 0,-26 0,27 0,-27 0,26 0,-26 0,27 0,-1 0,-26 0,27 0,-27 0,26 0,1 0,-1 0,-26 0,53 0,-53 0,53 0,-27 0,27 0,0 0,27 0,-27 0,26 0,0 0,1 0,-1 0,-26 0,26 0,-52 0,-1 0,54 0,-80 0,26 0,1 0,-1 0,0 0,-26 0,27 0,-1 0,-26 0,27 0,-27 0,26 0,1 0,-1 0,-26 0,53 0,-53 0,27 0,-27 0,26 0,1 0,-27 0,26 0,-26 0,26 0,1 0,-1 0,27 0,-26 0,-1 0,27 0,-26 0,-1 0,-26 0,26 0,-26 0,27 0,-1 0,-26 0,27 0,-1 0,1 0,-1 0,-26 0,27 0,-1 0,-26 0,27 0,-1 0,1 0,-27 0,26 0,-26 0,26 0,-26 0,27 0,-1 0,1 0,-27 0,26 0,1 0,-1 0,-26 0,53 0,-26 0,-1 0,0 0,-26 0,27 0,-1 0,1 0,-27 0,26 0,1 0,-27 0,26 0,-26 0,27 0,-1 0,-26 0,27 0,-27 0,26 0,-26 0,27 0,-1 0,-26 0,26 0,1 0,-1 0,-26 0,27 0,-1 0,1 0,-1 0,-26 0,53 0,-26 0,-1 0,0 0,1 0,-1 0,1 0,-27 0,26 0,1 0,-27 0,26 0,-26 0,27 0,-1 0,-26 0,27 0,-27 0,26 0,1 26,25-26,-52 0,27 0,-1 0,-26 0,27 0,-1 0,-26 0,27 27,-27-27,53 0,-53 26,26-26,27 0,-27 0,1 0,-1 0,1 0,-1 0,-26 0,27 0,-1 0,-26 0,27 0,-27 0,26 0,-26 0,27 0,-1 0,-26 0,27 0,-27 0,26 0,0 0,-26 0,27 0,-1 0,1 0,26 0,0-26,-27 26,1 0,-1 0,0 0,1 0,-27 0,26 0,1 0,-27 0,26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220C6-00C7-4905-AFA6-6D4E4D999F1F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50ECA-E4AE-4D44-A3AD-46C1188FD73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8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50ECA-E4AE-4D44-A3AD-46C1188FD730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68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C42F017-B34C-4F3C-AB30-B648961CC59D}" type="datetimeFigureOut">
              <a:rPr lang="pt-BR" smtClean="0"/>
              <a:pPr/>
              <a:t>27/04/2023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82D6287-9F76-4AA7-9DBE-2B81AC0CB4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mnap@ien.gov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laudio.mna.pereira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2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22.bin"/><Relationship Id="rId3" Type="http://schemas.openxmlformats.org/officeDocument/2006/relationships/image" Target="../media/image44.wmf"/><Relationship Id="rId21" Type="http://schemas.openxmlformats.org/officeDocument/2006/relationships/image" Target="../media/image52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50.wmf"/><Relationship Id="rId2" Type="http://schemas.openxmlformats.org/officeDocument/2006/relationships/oleObject" Target="../embeddings/oleObject14.bin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7.wmf"/><Relationship Id="rId5" Type="http://schemas.openxmlformats.org/officeDocument/2006/relationships/image" Target="../media/image41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20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53.wmf"/><Relationship Id="rId7" Type="http://schemas.openxmlformats.org/officeDocument/2006/relationships/image" Target="../media/image55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6.w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9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2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7.bin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0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search/cs?searchtype=author&amp;query=Vaswani%2C+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4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9064" y="2833504"/>
            <a:ext cx="8031368" cy="1531600"/>
          </a:xfrm>
        </p:spPr>
        <p:txBody>
          <a:bodyPr>
            <a:normAutofit/>
          </a:bodyPr>
          <a:lstStyle/>
          <a:p>
            <a:r>
              <a:rPr lang="pt-BR" sz="6000" dirty="0"/>
              <a:t>Redes neurais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3050" y="980728"/>
            <a:ext cx="8031368" cy="1236564"/>
          </a:xfrm>
        </p:spPr>
        <p:txBody>
          <a:bodyPr>
            <a:normAutofit/>
          </a:bodyPr>
          <a:lstStyle/>
          <a:p>
            <a:r>
              <a:rPr lang="pt-BR" b="1" cap="all" dirty="0"/>
              <a:t>Laboratório de monitoração de Processos</a:t>
            </a:r>
          </a:p>
          <a:p>
            <a:r>
              <a:rPr lang="pt-BR" sz="2400" b="1" cap="all" dirty="0"/>
              <a:t>LMP – PEN/</a:t>
            </a:r>
            <a:r>
              <a:rPr lang="pt-BR" sz="2400" b="1" cap="all" dirty="0" err="1"/>
              <a:t>CooPE</a:t>
            </a:r>
            <a:r>
              <a:rPr lang="pt-BR" sz="2400" b="1" cap="all" dirty="0"/>
              <a:t>/UFRJ</a:t>
            </a:r>
            <a:endParaRPr lang="pt-BR" sz="2400" b="1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611560" y="4077072"/>
            <a:ext cx="8031368" cy="2604716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/>
          <a:p>
            <a:pPr lvl="0" algn="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Prof. Cláudio M. N. A. </a:t>
            </a:r>
            <a:r>
              <a:rPr lang="pt-BR" sz="2200" b="1" dirty="0"/>
              <a:t>Pereira </a:t>
            </a:r>
          </a:p>
          <a:p>
            <a:pPr lvl="0" algn="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pt-BR" sz="2200" dirty="0">
                <a:hlinkClick r:id="rId3"/>
              </a:rPr>
              <a:t>cmnap@ien.gov.br</a:t>
            </a:r>
            <a:r>
              <a:rPr lang="pt-BR" sz="2200" dirty="0"/>
              <a:t> </a:t>
            </a:r>
          </a:p>
          <a:p>
            <a:pPr lvl="0" algn="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pt-BR" sz="2200" dirty="0" err="1">
                <a:hlinkClick r:id="rId4"/>
              </a:rPr>
              <a:t>claudi</a:t>
            </a:r>
            <a:r>
              <a:rPr lang="pt-PT" sz="2200" dirty="0">
                <a:hlinkClick r:id="rId4"/>
              </a:rPr>
              <a:t>o.mna.pereira@gmail.com</a:t>
            </a:r>
            <a:endParaRPr lang="pt-PT" sz="2200" dirty="0"/>
          </a:p>
          <a:p>
            <a:pPr lvl="0" algn="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pt-BR" sz="2200" dirty="0"/>
          </a:p>
          <a:p>
            <a:pPr lvl="0" algn="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3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352800" y="3296816"/>
            <a:ext cx="1524000" cy="2295525"/>
          </a:xfrm>
          <a:prstGeom prst="rect">
            <a:avLst/>
          </a:prstGeom>
          <a:solidFill>
            <a:schemeClr val="bg2"/>
          </a:solidFill>
          <a:ln w="12700">
            <a:solidFill>
              <a:srgbClr val="99FF99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400" b="1"/>
              <a:t>REDE NEURAL</a:t>
            </a: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</p:txBody>
      </p:sp>
      <p:grpSp>
        <p:nvGrpSpPr>
          <p:cNvPr id="6148" name="Group 25"/>
          <p:cNvGrpSpPr>
            <a:grpSpLocks/>
          </p:cNvGrpSpPr>
          <p:nvPr/>
        </p:nvGrpSpPr>
        <p:grpSpPr bwMode="auto">
          <a:xfrm>
            <a:off x="3200400" y="1772816"/>
            <a:ext cx="5715000" cy="4191000"/>
            <a:chOff x="2016" y="1296"/>
            <a:chExt cx="3600" cy="2640"/>
          </a:xfrm>
        </p:grpSpPr>
        <p:grpSp>
          <p:nvGrpSpPr>
            <p:cNvPr id="6149" name="Group 26"/>
            <p:cNvGrpSpPr>
              <a:grpSpLocks/>
            </p:cNvGrpSpPr>
            <p:nvPr/>
          </p:nvGrpSpPr>
          <p:grpSpPr bwMode="auto">
            <a:xfrm>
              <a:off x="2016" y="1296"/>
              <a:ext cx="3600" cy="2640"/>
              <a:chOff x="2016" y="1296"/>
              <a:chExt cx="3600" cy="2640"/>
            </a:xfrm>
          </p:grpSpPr>
          <p:grpSp>
            <p:nvGrpSpPr>
              <p:cNvPr id="6151" name="Group 27"/>
              <p:cNvGrpSpPr>
                <a:grpSpLocks/>
              </p:cNvGrpSpPr>
              <p:nvPr/>
            </p:nvGrpSpPr>
            <p:grpSpPr bwMode="auto">
              <a:xfrm>
                <a:off x="3888" y="2112"/>
                <a:ext cx="1680" cy="960"/>
                <a:chOff x="3504" y="1536"/>
                <a:chExt cx="1680" cy="960"/>
              </a:xfrm>
            </p:grpSpPr>
            <p:sp>
              <p:nvSpPr>
                <p:cNvPr id="6157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598" y="1754"/>
                  <a:ext cx="1490" cy="5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pt-BR" altLang="pt-BR" sz="2400">
                      <a:solidFill>
                        <a:srgbClr val="CCECFF"/>
                      </a:solidFill>
                    </a:rPr>
                    <a:t>Amostra/Situação</a:t>
                  </a:r>
                </a:p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pt-BR" altLang="pt-BR" sz="2400">
                      <a:solidFill>
                        <a:srgbClr val="CCECFF"/>
                      </a:solidFill>
                    </a:rPr>
                    <a:t>(meio real)</a:t>
                  </a:r>
                </a:p>
              </p:txBody>
            </p:sp>
            <p:sp>
              <p:nvSpPr>
                <p:cNvPr id="6158" name="Freeform 29"/>
                <p:cNvSpPr>
                  <a:spLocks/>
                </p:cNvSpPr>
                <p:nvPr/>
              </p:nvSpPr>
              <p:spPr bwMode="auto">
                <a:xfrm>
                  <a:off x="3504" y="1536"/>
                  <a:ext cx="1680" cy="960"/>
                </a:xfrm>
                <a:custGeom>
                  <a:avLst/>
                  <a:gdLst>
                    <a:gd name="T0" fmla="*/ 96 w 1680"/>
                    <a:gd name="T1" fmla="*/ 192 h 960"/>
                    <a:gd name="T2" fmla="*/ 480 w 1680"/>
                    <a:gd name="T3" fmla="*/ 96 h 960"/>
                    <a:gd name="T4" fmla="*/ 720 w 1680"/>
                    <a:gd name="T5" fmla="*/ 96 h 960"/>
                    <a:gd name="T6" fmla="*/ 1056 w 1680"/>
                    <a:gd name="T7" fmla="*/ 0 h 960"/>
                    <a:gd name="T8" fmla="*/ 1440 w 1680"/>
                    <a:gd name="T9" fmla="*/ 96 h 960"/>
                    <a:gd name="T10" fmla="*/ 1632 w 1680"/>
                    <a:gd name="T11" fmla="*/ 192 h 960"/>
                    <a:gd name="T12" fmla="*/ 1680 w 1680"/>
                    <a:gd name="T13" fmla="*/ 480 h 960"/>
                    <a:gd name="T14" fmla="*/ 1488 w 1680"/>
                    <a:gd name="T15" fmla="*/ 720 h 960"/>
                    <a:gd name="T16" fmla="*/ 1200 w 1680"/>
                    <a:gd name="T17" fmla="*/ 816 h 960"/>
                    <a:gd name="T18" fmla="*/ 1056 w 1680"/>
                    <a:gd name="T19" fmla="*/ 960 h 960"/>
                    <a:gd name="T20" fmla="*/ 768 w 1680"/>
                    <a:gd name="T21" fmla="*/ 864 h 960"/>
                    <a:gd name="T22" fmla="*/ 384 w 1680"/>
                    <a:gd name="T23" fmla="*/ 912 h 960"/>
                    <a:gd name="T24" fmla="*/ 144 w 1680"/>
                    <a:gd name="T25" fmla="*/ 768 h 960"/>
                    <a:gd name="T26" fmla="*/ 0 w 1680"/>
                    <a:gd name="T27" fmla="*/ 528 h 960"/>
                    <a:gd name="T28" fmla="*/ 96 w 1680"/>
                    <a:gd name="T29" fmla="*/ 192 h 96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80"/>
                    <a:gd name="T46" fmla="*/ 0 h 960"/>
                    <a:gd name="T47" fmla="*/ 1680 w 1680"/>
                    <a:gd name="T48" fmla="*/ 960 h 96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80" h="960">
                      <a:moveTo>
                        <a:pt x="96" y="192"/>
                      </a:moveTo>
                      <a:lnTo>
                        <a:pt x="480" y="96"/>
                      </a:lnTo>
                      <a:lnTo>
                        <a:pt x="720" y="96"/>
                      </a:lnTo>
                      <a:lnTo>
                        <a:pt x="1056" y="0"/>
                      </a:lnTo>
                      <a:lnTo>
                        <a:pt x="1440" y="96"/>
                      </a:lnTo>
                      <a:lnTo>
                        <a:pt x="1632" y="192"/>
                      </a:lnTo>
                      <a:lnTo>
                        <a:pt x="1680" y="480"/>
                      </a:lnTo>
                      <a:lnTo>
                        <a:pt x="1488" y="720"/>
                      </a:lnTo>
                      <a:lnTo>
                        <a:pt x="1200" y="816"/>
                      </a:lnTo>
                      <a:lnTo>
                        <a:pt x="1056" y="960"/>
                      </a:lnTo>
                      <a:lnTo>
                        <a:pt x="768" y="864"/>
                      </a:lnTo>
                      <a:lnTo>
                        <a:pt x="384" y="912"/>
                      </a:lnTo>
                      <a:lnTo>
                        <a:pt x="144" y="768"/>
                      </a:lnTo>
                      <a:lnTo>
                        <a:pt x="0" y="528"/>
                      </a:lnTo>
                      <a:lnTo>
                        <a:pt x="96" y="19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6152" name="AutoShape 3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576" cy="336"/>
              </a:xfrm>
              <a:prstGeom prst="leftArrow">
                <a:avLst>
                  <a:gd name="adj1" fmla="val 50000"/>
                  <a:gd name="adj2" fmla="val 42857"/>
                </a:avLst>
              </a:prstGeom>
              <a:solidFill>
                <a:srgbClr val="3366FF"/>
              </a:solidFill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/>
              </a:p>
            </p:txBody>
          </p:sp>
          <p:sp>
            <p:nvSpPr>
              <p:cNvPr id="6153" name="AutoShape 31"/>
              <p:cNvSpPr>
                <a:spLocks noChangeArrowheads="1"/>
              </p:cNvSpPr>
              <p:nvPr/>
            </p:nvSpPr>
            <p:spPr bwMode="auto">
              <a:xfrm>
                <a:off x="3264" y="3264"/>
                <a:ext cx="576" cy="336"/>
              </a:xfrm>
              <a:prstGeom prst="rightArrow">
                <a:avLst>
                  <a:gd name="adj1" fmla="val 50000"/>
                  <a:gd name="adj2" fmla="val 42857"/>
                </a:avLst>
              </a:prstGeom>
              <a:solidFill>
                <a:srgbClr val="3366FF"/>
              </a:solidFill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/>
              </a:p>
            </p:txBody>
          </p:sp>
          <p:sp>
            <p:nvSpPr>
              <p:cNvPr id="6154" name="Text Box 32"/>
              <p:cNvSpPr txBox="1">
                <a:spLocks noChangeArrowheads="1"/>
              </p:cNvSpPr>
              <p:nvPr/>
            </p:nvSpPr>
            <p:spPr bwMode="auto">
              <a:xfrm>
                <a:off x="3912" y="3168"/>
                <a:ext cx="127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4000">
                    <a:solidFill>
                      <a:srgbClr val="99FF99"/>
                    </a:solidFill>
                  </a:rPr>
                  <a:t>Resposta</a:t>
                </a:r>
              </a:p>
            </p:txBody>
          </p:sp>
          <p:sp>
            <p:nvSpPr>
              <p:cNvPr id="6155" name="Rectangle 33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3600" cy="2640"/>
              </a:xfrm>
              <a:prstGeom prst="rect">
                <a:avLst/>
              </a:prstGeom>
              <a:noFill/>
              <a:ln w="12700">
                <a:solidFill>
                  <a:srgbClr val="CCECFF"/>
                </a:solidFill>
                <a:prstDash val="lgDash"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>
                  <a:solidFill>
                    <a:srgbClr val="3366FF"/>
                  </a:solidFill>
                </a:endParaRPr>
              </a:p>
            </p:txBody>
          </p:sp>
          <p:sp>
            <p:nvSpPr>
              <p:cNvPr id="6156" name="Text Box 34"/>
              <p:cNvSpPr txBox="1">
                <a:spLocks noChangeArrowheads="1"/>
              </p:cNvSpPr>
              <p:nvPr/>
            </p:nvSpPr>
            <p:spPr bwMode="auto">
              <a:xfrm>
                <a:off x="4584" y="1344"/>
                <a:ext cx="9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2400" b="1">
                    <a:solidFill>
                      <a:srgbClr val="CCECFF"/>
                    </a:solidFill>
                  </a:rPr>
                  <a:t>Utilização</a:t>
                </a:r>
              </a:p>
            </p:txBody>
          </p:sp>
        </p:grpSp>
        <p:sp>
          <p:nvSpPr>
            <p:cNvPr id="6150" name="Text Box 35"/>
            <p:cNvSpPr txBox="1">
              <a:spLocks noChangeArrowheads="1"/>
            </p:cNvSpPr>
            <p:nvPr/>
          </p:nvSpPr>
          <p:spPr bwMode="auto">
            <a:xfrm>
              <a:off x="2208" y="3168"/>
              <a:ext cx="8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pt-BR" altLang="pt-BR" sz="2400">
                  <a:solidFill>
                    <a:srgbClr val="CCECFF"/>
                  </a:solidFill>
                </a:rPr>
                <a:t>Treinada</a:t>
              </a:r>
            </a:p>
          </p:txBody>
        </p:sp>
      </p:grp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3062228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Treinamento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895600"/>
            <a:ext cx="7772400" cy="1676400"/>
          </a:xfrm>
        </p:spPr>
        <p:txBody>
          <a:bodyPr/>
          <a:lstStyle/>
          <a:p>
            <a:pPr marL="36576" indent="0">
              <a:buNone/>
            </a:pPr>
            <a:r>
              <a:rPr lang="pt-BR" altLang="pt-BR" dirty="0"/>
              <a:t>Consiste em </a:t>
            </a:r>
            <a:r>
              <a:rPr lang="pt-BR" altLang="pt-BR" u="sng" dirty="0"/>
              <a:t>otimizar os pesos das sinapses </a:t>
            </a:r>
            <a:r>
              <a:rPr lang="pt-BR" altLang="pt-BR" dirty="0"/>
              <a:t>de forma que a rede melhor se adapte aos dados (de treinamento).</a:t>
            </a:r>
          </a:p>
        </p:txBody>
      </p:sp>
    </p:spTree>
    <p:extLst>
      <p:ext uri="{BB962C8B-B14F-4D97-AF65-F5344CB8AC3E}">
        <p14:creationId xmlns:p14="http://schemas.microsoft.com/office/powerpoint/2010/main" val="945245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064896" cy="1143000"/>
          </a:xfrm>
        </p:spPr>
        <p:txBody>
          <a:bodyPr>
            <a:noAutofit/>
          </a:bodyPr>
          <a:lstStyle/>
          <a:p>
            <a:pPr algn="ctr"/>
            <a:r>
              <a:rPr lang="pt-BR" sz="4800" dirty="0"/>
              <a:t>Redes MLP</a:t>
            </a:r>
            <a:br>
              <a:rPr lang="pt-BR" sz="4800" dirty="0"/>
            </a:br>
            <a:r>
              <a:rPr lang="pt-BR" sz="4800" dirty="0"/>
              <a:t>(</a:t>
            </a:r>
            <a:r>
              <a:rPr lang="pt-BR" sz="4800" dirty="0" err="1"/>
              <a:t>Perceptron</a:t>
            </a:r>
            <a:r>
              <a:rPr lang="pt-BR" sz="4800" dirty="0"/>
              <a:t> Multicamadas) e Algoritmo de “</a:t>
            </a:r>
            <a:r>
              <a:rPr lang="pt-BR" sz="4800" dirty="0" err="1"/>
              <a:t>Backprpagation</a:t>
            </a:r>
            <a:r>
              <a:rPr lang="pt-BR" sz="4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4765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Autofit/>
          </a:bodyPr>
          <a:lstStyle/>
          <a:p>
            <a:r>
              <a:rPr lang="pt-BR" altLang="pt-BR" sz="3800" dirty="0"/>
              <a:t>Aprendendo modelos mais complexos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827088" y="2924175"/>
          <a:ext cx="756126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1" dirty="0" err="1">
                          <a:solidFill>
                            <a:schemeClr val="bg1"/>
                          </a:solidFill>
                        </a:rPr>
                        <a:t>Xn</a:t>
                      </a:r>
                      <a:endParaRPr lang="pt-B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rgbClr val="0070C0"/>
                          </a:solidFill>
                        </a:rPr>
                        <a:t>Y1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1" dirty="0" err="1">
                          <a:solidFill>
                            <a:srgbClr val="0070C0"/>
                          </a:solidFill>
                        </a:rPr>
                        <a:t>Ym</a:t>
                      </a:r>
                      <a:endParaRPr lang="pt-BR" sz="1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2.5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-2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1.5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0.5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1.5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0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2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4.5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1.3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2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3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2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-1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/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b="0" dirty="0">
                          <a:solidFill>
                            <a:srgbClr val="0070C0"/>
                          </a:solidFill>
                        </a:rPr>
                        <a:t>...</a:t>
                      </a:r>
                    </a:p>
                  </a:txBody>
                  <a:tcPr marL="91445" marR="91445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637" name="Text Box 41"/>
          <p:cNvSpPr txBox="1">
            <a:spLocks noChangeArrowheads="1"/>
          </p:cNvSpPr>
          <p:nvPr/>
        </p:nvSpPr>
        <p:spPr bwMode="auto">
          <a:xfrm>
            <a:off x="539750" y="1916113"/>
            <a:ext cx="41163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-"/>
            </a:pPr>
            <a:r>
              <a:rPr lang="pt-BR" altLang="pt-BR"/>
              <a:t> Várias entradas e várias saídas</a:t>
            </a:r>
          </a:p>
          <a:p>
            <a:pPr>
              <a:buFontTx/>
              <a:buChar char="-"/>
            </a:pPr>
            <a:r>
              <a:rPr lang="pt-BR" altLang="pt-BR"/>
              <a:t> Relações não-lineares</a:t>
            </a:r>
          </a:p>
        </p:txBody>
      </p:sp>
    </p:spTree>
    <p:extLst>
      <p:ext uri="{BB962C8B-B14F-4D97-AF65-F5344CB8AC3E}">
        <p14:creationId xmlns:p14="http://schemas.microsoft.com/office/powerpoint/2010/main" val="42858167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Line 11"/>
          <p:cNvSpPr>
            <a:spLocks noChangeShapeType="1"/>
          </p:cNvSpPr>
          <p:nvPr/>
        </p:nvSpPr>
        <p:spPr bwMode="auto">
          <a:xfrm>
            <a:off x="2703513" y="3189288"/>
            <a:ext cx="885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87" name="Line 12"/>
          <p:cNvSpPr>
            <a:spLocks noChangeShapeType="1"/>
          </p:cNvSpPr>
          <p:nvPr/>
        </p:nvSpPr>
        <p:spPr bwMode="auto">
          <a:xfrm>
            <a:off x="2706688" y="3986213"/>
            <a:ext cx="885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88" name="Line 36"/>
          <p:cNvSpPr>
            <a:spLocks noChangeShapeType="1"/>
          </p:cNvSpPr>
          <p:nvPr/>
        </p:nvSpPr>
        <p:spPr bwMode="auto">
          <a:xfrm>
            <a:off x="2700338" y="5876925"/>
            <a:ext cx="885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89" name="Line 11"/>
          <p:cNvSpPr>
            <a:spLocks noChangeShapeType="1"/>
          </p:cNvSpPr>
          <p:nvPr/>
        </p:nvSpPr>
        <p:spPr bwMode="auto">
          <a:xfrm>
            <a:off x="5370513" y="3176588"/>
            <a:ext cx="887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90" name="Line 36"/>
          <p:cNvSpPr>
            <a:spLocks noChangeShapeType="1"/>
          </p:cNvSpPr>
          <p:nvPr/>
        </p:nvSpPr>
        <p:spPr bwMode="auto">
          <a:xfrm>
            <a:off x="5370513" y="5876925"/>
            <a:ext cx="887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91" name="Line 12"/>
          <p:cNvSpPr>
            <a:spLocks noChangeShapeType="1"/>
          </p:cNvSpPr>
          <p:nvPr/>
        </p:nvSpPr>
        <p:spPr bwMode="auto">
          <a:xfrm>
            <a:off x="5370513" y="4008438"/>
            <a:ext cx="887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592" name="Text Box 36"/>
          <p:cNvSpPr txBox="1">
            <a:spLocks noChangeArrowheads="1"/>
          </p:cNvSpPr>
          <p:nvPr/>
        </p:nvSpPr>
        <p:spPr bwMode="auto">
          <a:xfrm>
            <a:off x="2124075" y="2973388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X1</a:t>
            </a:r>
            <a:endParaRPr lang="pt-BR" altLang="pt-BR" sz="2000"/>
          </a:p>
        </p:txBody>
      </p:sp>
      <p:sp>
        <p:nvSpPr>
          <p:cNvPr id="67593" name="Text Box 36"/>
          <p:cNvSpPr txBox="1">
            <a:spLocks noChangeArrowheads="1"/>
          </p:cNvSpPr>
          <p:nvPr/>
        </p:nvSpPr>
        <p:spPr bwMode="auto">
          <a:xfrm>
            <a:off x="2124075" y="3765550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X2</a:t>
            </a:r>
            <a:endParaRPr lang="pt-BR" altLang="pt-BR" sz="2000"/>
          </a:p>
        </p:txBody>
      </p:sp>
      <p:sp>
        <p:nvSpPr>
          <p:cNvPr id="67594" name="Text Box 36"/>
          <p:cNvSpPr txBox="1">
            <a:spLocks noChangeArrowheads="1"/>
          </p:cNvSpPr>
          <p:nvPr/>
        </p:nvSpPr>
        <p:spPr bwMode="auto">
          <a:xfrm>
            <a:off x="2124075" y="5565775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Xn</a:t>
            </a:r>
            <a:endParaRPr lang="pt-BR" altLang="pt-BR" sz="2000"/>
          </a:p>
        </p:txBody>
      </p:sp>
      <p:sp>
        <p:nvSpPr>
          <p:cNvPr id="67595" name="Text Box 36"/>
          <p:cNvSpPr txBox="1">
            <a:spLocks noChangeArrowheads="1"/>
          </p:cNvSpPr>
          <p:nvPr/>
        </p:nvSpPr>
        <p:spPr bwMode="auto">
          <a:xfrm>
            <a:off x="6378575" y="2973388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Y1</a:t>
            </a:r>
            <a:endParaRPr lang="pt-BR" altLang="pt-BR" sz="2000"/>
          </a:p>
        </p:txBody>
      </p:sp>
      <p:sp>
        <p:nvSpPr>
          <p:cNvPr id="67596" name="Text Box 36"/>
          <p:cNvSpPr txBox="1">
            <a:spLocks noChangeArrowheads="1"/>
          </p:cNvSpPr>
          <p:nvPr/>
        </p:nvSpPr>
        <p:spPr bwMode="auto">
          <a:xfrm>
            <a:off x="6378575" y="3765550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Y2</a:t>
            </a:r>
            <a:endParaRPr lang="pt-BR" altLang="pt-BR" sz="2000"/>
          </a:p>
        </p:txBody>
      </p:sp>
      <p:sp>
        <p:nvSpPr>
          <p:cNvPr id="67597" name="Text Box 36"/>
          <p:cNvSpPr txBox="1">
            <a:spLocks noChangeArrowheads="1"/>
          </p:cNvSpPr>
          <p:nvPr/>
        </p:nvSpPr>
        <p:spPr bwMode="auto">
          <a:xfrm>
            <a:off x="6378575" y="5565775"/>
            <a:ext cx="569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Ym</a:t>
            </a:r>
            <a:endParaRPr lang="pt-BR" altLang="pt-BR" sz="2000"/>
          </a:p>
        </p:txBody>
      </p:sp>
      <p:sp>
        <p:nvSpPr>
          <p:cNvPr id="67598" name="Text Box 36"/>
          <p:cNvSpPr txBox="1">
            <a:spLocks noChangeArrowheads="1"/>
          </p:cNvSpPr>
          <p:nvPr/>
        </p:nvSpPr>
        <p:spPr bwMode="auto">
          <a:xfrm>
            <a:off x="2124075" y="4508500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X3</a:t>
            </a:r>
            <a:endParaRPr lang="pt-BR" altLang="pt-BR" sz="2000"/>
          </a:p>
        </p:txBody>
      </p:sp>
      <p:sp>
        <p:nvSpPr>
          <p:cNvPr id="675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320"/>
            <a:ext cx="8291264" cy="1143000"/>
          </a:xfrm>
        </p:spPr>
        <p:txBody>
          <a:bodyPr>
            <a:normAutofit/>
          </a:bodyPr>
          <a:lstStyle/>
          <a:p>
            <a:r>
              <a:rPr lang="pt-BR" altLang="pt-BR" sz="3800" dirty="0"/>
              <a:t>Aprendendo modelos mais complexos</a:t>
            </a:r>
          </a:p>
        </p:txBody>
      </p:sp>
      <p:sp>
        <p:nvSpPr>
          <p:cNvPr id="67600" name="Line 12"/>
          <p:cNvSpPr>
            <a:spLocks noChangeShapeType="1"/>
          </p:cNvSpPr>
          <p:nvPr/>
        </p:nvSpPr>
        <p:spPr bwMode="auto">
          <a:xfrm>
            <a:off x="2706688" y="4797425"/>
            <a:ext cx="885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601" name="Retângulo 143"/>
          <p:cNvSpPr>
            <a:spLocks noChangeArrowheads="1"/>
          </p:cNvSpPr>
          <p:nvPr/>
        </p:nvSpPr>
        <p:spPr bwMode="auto">
          <a:xfrm>
            <a:off x="3635375" y="2852738"/>
            <a:ext cx="1728788" cy="3313112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7602" name="CaixaDeTexto 144"/>
          <p:cNvSpPr txBox="1">
            <a:spLocks noChangeArrowheads="1"/>
          </p:cNvSpPr>
          <p:nvPr/>
        </p:nvSpPr>
        <p:spPr bwMode="auto">
          <a:xfrm>
            <a:off x="4140200" y="4221163"/>
            <a:ext cx="784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R N </a:t>
            </a:r>
          </a:p>
        </p:txBody>
      </p:sp>
      <p:sp>
        <p:nvSpPr>
          <p:cNvPr id="67603" name="Text Box 36"/>
          <p:cNvSpPr txBox="1">
            <a:spLocks noChangeArrowheads="1"/>
          </p:cNvSpPr>
          <p:nvPr/>
        </p:nvSpPr>
        <p:spPr bwMode="auto">
          <a:xfrm>
            <a:off x="2882900" y="4724400"/>
            <a:ext cx="249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</a:p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</a:p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  <a:endParaRPr lang="pt-BR" altLang="pt-BR" sz="2000"/>
          </a:p>
        </p:txBody>
      </p:sp>
      <p:sp>
        <p:nvSpPr>
          <p:cNvPr id="67604" name="Text Box 36"/>
          <p:cNvSpPr txBox="1">
            <a:spLocks noChangeArrowheads="1"/>
          </p:cNvSpPr>
          <p:nvPr/>
        </p:nvSpPr>
        <p:spPr bwMode="auto">
          <a:xfrm>
            <a:off x="5651500" y="4365625"/>
            <a:ext cx="24923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</a:p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</a:p>
          <a:p>
            <a:r>
              <a:rPr lang="pt-BR" altLang="pt-BR" sz="2000">
                <a:solidFill>
                  <a:srgbClr val="CCECFF"/>
                </a:solidFill>
              </a:rPr>
              <a:t>.</a:t>
            </a:r>
            <a:endParaRPr lang="pt-BR" altLang="pt-BR" sz="2000"/>
          </a:p>
        </p:txBody>
      </p:sp>
      <p:sp>
        <p:nvSpPr>
          <p:cNvPr id="67605" name="Text Box 41"/>
          <p:cNvSpPr txBox="1">
            <a:spLocks noChangeArrowheads="1"/>
          </p:cNvSpPr>
          <p:nvPr/>
        </p:nvSpPr>
        <p:spPr bwMode="auto">
          <a:xfrm>
            <a:off x="539750" y="1916113"/>
            <a:ext cx="6624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-"/>
            </a:pPr>
            <a:r>
              <a:rPr lang="pt-BR" altLang="pt-BR"/>
              <a:t> Várias saídas            vários neurônios</a:t>
            </a:r>
          </a:p>
        </p:txBody>
      </p:sp>
      <p:sp>
        <p:nvSpPr>
          <p:cNvPr id="67606" name="Seta para a direita 150"/>
          <p:cNvSpPr>
            <a:spLocks noChangeArrowheads="1"/>
          </p:cNvSpPr>
          <p:nvPr/>
        </p:nvSpPr>
        <p:spPr bwMode="auto">
          <a:xfrm>
            <a:off x="2700338" y="2060575"/>
            <a:ext cx="358775" cy="144463"/>
          </a:xfrm>
          <a:prstGeom prst="rightArrow">
            <a:avLst>
              <a:gd name="adj1" fmla="val 50000"/>
              <a:gd name="adj2" fmla="val 4967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31209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41"/>
          <p:cNvSpPr txBox="1">
            <a:spLocks noChangeArrowheads="1"/>
          </p:cNvSpPr>
          <p:nvPr/>
        </p:nvSpPr>
        <p:spPr bwMode="auto">
          <a:xfrm>
            <a:off x="395537" y="1484784"/>
            <a:ext cx="4970568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dirty="0"/>
              <a:t>Lembrand</a:t>
            </a:r>
            <a:r>
              <a:rPr lang="pt-BR" sz="2600" dirty="0"/>
              <a:t>o um pouco da historia:</a:t>
            </a:r>
          </a:p>
          <a:p>
            <a:endParaRPr lang="pt-BR" altLang="pt-BR" dirty="0"/>
          </a:p>
          <a:p>
            <a:pPr>
              <a:buFontTx/>
              <a:buChar char="-"/>
            </a:pPr>
            <a:r>
              <a:rPr lang="pt-BR" altLang="pt-BR" dirty="0"/>
              <a:t> </a:t>
            </a:r>
            <a:r>
              <a:rPr lang="pt-BR" altLang="pt-BR" sz="2200" dirty="0"/>
              <a:t>Inventada por Frank </a:t>
            </a:r>
            <a:r>
              <a:rPr lang="pt-BR" altLang="pt-BR" sz="2200" dirty="0" err="1"/>
              <a:t>Rosenblatt</a:t>
            </a:r>
            <a:r>
              <a:rPr lang="pt-BR" altLang="pt-BR" sz="2200" dirty="0"/>
              <a:t>, 1958</a:t>
            </a:r>
          </a:p>
          <a:p>
            <a:pPr>
              <a:buFontTx/>
              <a:buChar char="-"/>
            </a:pPr>
            <a:r>
              <a:rPr lang="pt-BR" altLang="pt-BR" sz="2200" dirty="0"/>
              <a:t> É uma RN ainda muito simples</a:t>
            </a:r>
          </a:p>
          <a:p>
            <a:pPr>
              <a:buFontTx/>
              <a:buChar char="-"/>
            </a:pPr>
            <a:r>
              <a:rPr lang="pt-BR" altLang="pt-BR" sz="2200" dirty="0"/>
              <a:t> Função degrau</a:t>
            </a:r>
          </a:p>
          <a:p>
            <a:pPr>
              <a:buFontTx/>
              <a:buChar char="-"/>
            </a:pPr>
            <a:r>
              <a:rPr lang="pt-BR" altLang="pt-BR" sz="2200" dirty="0"/>
              <a:t> Classificador linear</a:t>
            </a:r>
          </a:p>
          <a:p>
            <a:pPr marL="174625" indent="-174625">
              <a:buFontTx/>
              <a:buChar char="-"/>
            </a:pPr>
            <a:r>
              <a:rPr lang="pt-BR" altLang="pt-BR" sz="2200" dirty="0"/>
              <a:t>Pr</a:t>
            </a:r>
            <a:r>
              <a:rPr lang="pt-BR" sz="2200" dirty="0"/>
              <a:t>oblema com dados não linearmente separáveis</a:t>
            </a:r>
            <a:endParaRPr lang="pt-BR" altLang="pt-BR" sz="2200" dirty="0"/>
          </a:p>
        </p:txBody>
      </p:sp>
      <p:sp>
        <p:nvSpPr>
          <p:cNvPr id="68611" name="Título 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Perceptron de 1 camada </a:t>
            </a:r>
          </a:p>
        </p:txBody>
      </p:sp>
      <p:grpSp>
        <p:nvGrpSpPr>
          <p:cNvPr id="68612" name="Grupo 138"/>
          <p:cNvGrpSpPr>
            <a:grpSpLocks/>
          </p:cNvGrpSpPr>
          <p:nvPr/>
        </p:nvGrpSpPr>
        <p:grpSpPr bwMode="auto">
          <a:xfrm>
            <a:off x="5082926" y="3091457"/>
            <a:ext cx="3665538" cy="3217863"/>
            <a:chOff x="4932040" y="2708920"/>
            <a:chExt cx="3665731" cy="3218259"/>
          </a:xfrm>
        </p:grpSpPr>
        <p:sp>
          <p:nvSpPr>
            <p:cNvPr id="68613" name="Oval 3"/>
            <p:cNvSpPr>
              <a:spLocks noChangeArrowheads="1"/>
            </p:cNvSpPr>
            <p:nvPr/>
          </p:nvSpPr>
          <p:spPr bwMode="auto">
            <a:xfrm>
              <a:off x="6444208" y="2708920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8614" name="Oval 4"/>
            <p:cNvSpPr>
              <a:spLocks noChangeArrowheads="1"/>
            </p:cNvSpPr>
            <p:nvPr/>
          </p:nvSpPr>
          <p:spPr bwMode="auto">
            <a:xfrm>
              <a:off x="6444208" y="359236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8615" name="Line 11"/>
            <p:cNvSpPr>
              <a:spLocks noChangeShapeType="1"/>
            </p:cNvSpPr>
            <p:nvPr/>
          </p:nvSpPr>
          <p:spPr bwMode="auto">
            <a:xfrm>
              <a:off x="5511090" y="297403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16" name="Line 12"/>
            <p:cNvSpPr>
              <a:spLocks noChangeShapeType="1"/>
            </p:cNvSpPr>
            <p:nvPr/>
          </p:nvSpPr>
          <p:spPr bwMode="auto">
            <a:xfrm>
              <a:off x="5514265" y="3769990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17" name="Oval 29"/>
            <p:cNvSpPr>
              <a:spLocks noChangeArrowheads="1"/>
            </p:cNvSpPr>
            <p:nvPr/>
          </p:nvSpPr>
          <p:spPr bwMode="auto">
            <a:xfrm>
              <a:off x="6444208" y="542235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8618" name="Line 36"/>
            <p:cNvSpPr>
              <a:spLocks noChangeShapeType="1"/>
            </p:cNvSpPr>
            <p:nvPr/>
          </p:nvSpPr>
          <p:spPr bwMode="auto">
            <a:xfrm>
              <a:off x="5508104" y="566124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19" name="Line 11"/>
            <p:cNvSpPr>
              <a:spLocks noChangeShapeType="1"/>
            </p:cNvSpPr>
            <p:nvPr/>
          </p:nvSpPr>
          <p:spPr bwMode="auto">
            <a:xfrm>
              <a:off x="5508103" y="2974082"/>
              <a:ext cx="936105" cy="648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0" name="Line 11"/>
            <p:cNvSpPr>
              <a:spLocks noChangeShapeType="1"/>
            </p:cNvSpPr>
            <p:nvPr/>
          </p:nvSpPr>
          <p:spPr bwMode="auto">
            <a:xfrm>
              <a:off x="5508103" y="2974082"/>
              <a:ext cx="1080121" cy="2448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1" name="Line 12"/>
            <p:cNvSpPr>
              <a:spLocks noChangeShapeType="1"/>
            </p:cNvSpPr>
            <p:nvPr/>
          </p:nvSpPr>
          <p:spPr bwMode="auto">
            <a:xfrm flipV="1">
              <a:off x="5508104" y="3068960"/>
              <a:ext cx="936104" cy="697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2" name="Line 12"/>
            <p:cNvSpPr>
              <a:spLocks noChangeShapeType="1"/>
            </p:cNvSpPr>
            <p:nvPr/>
          </p:nvSpPr>
          <p:spPr bwMode="auto">
            <a:xfrm>
              <a:off x="5508104" y="3766170"/>
              <a:ext cx="1008111" cy="180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3" name="Line 36"/>
            <p:cNvSpPr>
              <a:spLocks noChangeShapeType="1"/>
            </p:cNvSpPr>
            <p:nvPr/>
          </p:nvSpPr>
          <p:spPr bwMode="auto">
            <a:xfrm flipV="1">
              <a:off x="5508104" y="4054202"/>
              <a:ext cx="1008112" cy="16070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4" name="Line 36"/>
            <p:cNvSpPr>
              <a:spLocks noChangeShapeType="1"/>
            </p:cNvSpPr>
            <p:nvPr/>
          </p:nvSpPr>
          <p:spPr bwMode="auto">
            <a:xfrm flipV="1">
              <a:off x="5508104" y="3284984"/>
              <a:ext cx="1080120" cy="2376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5" name="Line 11"/>
            <p:cNvSpPr>
              <a:spLocks noChangeShapeType="1"/>
            </p:cNvSpPr>
            <p:nvPr/>
          </p:nvSpPr>
          <p:spPr bwMode="auto">
            <a:xfrm>
              <a:off x="7020272" y="296133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6" name="Line 36"/>
            <p:cNvSpPr>
              <a:spLocks noChangeShapeType="1"/>
            </p:cNvSpPr>
            <p:nvPr/>
          </p:nvSpPr>
          <p:spPr bwMode="auto">
            <a:xfrm>
              <a:off x="7020272" y="566124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7" name="Line 12"/>
            <p:cNvSpPr>
              <a:spLocks noChangeShapeType="1"/>
            </p:cNvSpPr>
            <p:nvPr/>
          </p:nvSpPr>
          <p:spPr bwMode="auto">
            <a:xfrm>
              <a:off x="7020272" y="3792884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28" name="Text Box 36"/>
            <p:cNvSpPr txBox="1">
              <a:spLocks noChangeArrowheads="1"/>
            </p:cNvSpPr>
            <p:nvPr/>
          </p:nvSpPr>
          <p:spPr bwMode="auto">
            <a:xfrm>
              <a:off x="4932040" y="2758058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 dirty="0">
                  <a:solidFill>
                    <a:srgbClr val="CCECFF"/>
                  </a:solidFill>
                </a:rPr>
                <a:t>X1</a:t>
              </a:r>
              <a:endParaRPr lang="pt-BR" altLang="pt-BR" sz="2000" dirty="0"/>
            </a:p>
          </p:txBody>
        </p:sp>
        <p:sp>
          <p:nvSpPr>
            <p:cNvPr id="68629" name="Text Box 36"/>
            <p:cNvSpPr txBox="1">
              <a:spLocks noChangeArrowheads="1"/>
            </p:cNvSpPr>
            <p:nvPr/>
          </p:nvSpPr>
          <p:spPr bwMode="auto">
            <a:xfrm>
              <a:off x="4932040" y="355014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X2</a:t>
              </a:r>
              <a:endParaRPr lang="pt-BR" altLang="pt-BR" sz="2000"/>
            </a:p>
          </p:txBody>
        </p:sp>
        <p:sp>
          <p:nvSpPr>
            <p:cNvPr id="68630" name="Text Box 36"/>
            <p:cNvSpPr txBox="1">
              <a:spLocks noChangeArrowheads="1"/>
            </p:cNvSpPr>
            <p:nvPr/>
          </p:nvSpPr>
          <p:spPr bwMode="auto">
            <a:xfrm>
              <a:off x="4932040" y="535034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Xn</a:t>
              </a:r>
              <a:endParaRPr lang="pt-BR" altLang="pt-BR" sz="2000"/>
            </a:p>
          </p:txBody>
        </p:sp>
        <p:sp>
          <p:nvSpPr>
            <p:cNvPr id="68631" name="Text Box 36"/>
            <p:cNvSpPr txBox="1">
              <a:spLocks noChangeArrowheads="1"/>
            </p:cNvSpPr>
            <p:nvPr/>
          </p:nvSpPr>
          <p:spPr bwMode="auto">
            <a:xfrm>
              <a:off x="8028384" y="2758058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Y1</a:t>
              </a:r>
              <a:endParaRPr lang="pt-BR" altLang="pt-BR" sz="2000"/>
            </a:p>
          </p:txBody>
        </p:sp>
        <p:sp>
          <p:nvSpPr>
            <p:cNvPr id="68632" name="Text Box 36"/>
            <p:cNvSpPr txBox="1">
              <a:spLocks noChangeArrowheads="1"/>
            </p:cNvSpPr>
            <p:nvPr/>
          </p:nvSpPr>
          <p:spPr bwMode="auto">
            <a:xfrm>
              <a:off x="8028384" y="355014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Y2</a:t>
              </a:r>
              <a:endParaRPr lang="pt-BR" altLang="pt-BR" sz="2000"/>
            </a:p>
          </p:txBody>
        </p:sp>
        <p:sp>
          <p:nvSpPr>
            <p:cNvPr id="68633" name="Text Box 36"/>
            <p:cNvSpPr txBox="1">
              <a:spLocks noChangeArrowheads="1"/>
            </p:cNvSpPr>
            <p:nvPr/>
          </p:nvSpPr>
          <p:spPr bwMode="auto">
            <a:xfrm>
              <a:off x="8028384" y="5350346"/>
              <a:ext cx="5693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Ym</a:t>
              </a:r>
              <a:endParaRPr lang="pt-BR" altLang="pt-BR" sz="2000"/>
            </a:p>
          </p:txBody>
        </p:sp>
        <p:sp>
          <p:nvSpPr>
            <p:cNvPr id="68634" name="Line 36"/>
            <p:cNvSpPr>
              <a:spLocks noChangeShapeType="1"/>
            </p:cNvSpPr>
            <p:nvPr/>
          </p:nvSpPr>
          <p:spPr bwMode="auto">
            <a:xfrm>
              <a:off x="5508104" y="4603998"/>
              <a:ext cx="936104" cy="985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35" name="Line 36"/>
            <p:cNvSpPr>
              <a:spLocks noChangeShapeType="1"/>
            </p:cNvSpPr>
            <p:nvPr/>
          </p:nvSpPr>
          <p:spPr bwMode="auto">
            <a:xfrm flipV="1">
              <a:off x="5508104" y="3861048"/>
              <a:ext cx="936104" cy="7429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36" name="Line 36"/>
            <p:cNvSpPr>
              <a:spLocks noChangeShapeType="1"/>
            </p:cNvSpPr>
            <p:nvPr/>
          </p:nvSpPr>
          <p:spPr bwMode="auto">
            <a:xfrm flipV="1">
              <a:off x="5508104" y="3212976"/>
              <a:ext cx="1008112" cy="13910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637" name="Text Box 36"/>
            <p:cNvSpPr txBox="1">
              <a:spLocks noChangeArrowheads="1"/>
            </p:cNvSpPr>
            <p:nvPr/>
          </p:nvSpPr>
          <p:spPr bwMode="auto">
            <a:xfrm>
              <a:off x="4932040" y="429309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X3</a:t>
              </a:r>
              <a:endParaRPr lang="pt-BR" altLang="pt-BR" sz="2000"/>
            </a:p>
          </p:txBody>
        </p:sp>
        <p:sp>
          <p:nvSpPr>
            <p:cNvPr id="68638" name="Text Box 36"/>
            <p:cNvSpPr txBox="1">
              <a:spLocks noChangeArrowheads="1"/>
            </p:cNvSpPr>
            <p:nvPr/>
          </p:nvSpPr>
          <p:spPr bwMode="auto">
            <a:xfrm>
              <a:off x="6555462" y="4149080"/>
              <a:ext cx="2487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  <a:endParaRPr lang="pt-BR" altLang="pt-BR" sz="2000"/>
            </a:p>
          </p:txBody>
        </p:sp>
      </p:grpSp>
    </p:spTree>
    <p:extLst>
      <p:ext uri="{BB962C8B-B14F-4D97-AF65-F5344CB8AC3E}">
        <p14:creationId xmlns:p14="http://schemas.microsoft.com/office/powerpoint/2010/main" val="25798538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41"/>
          <p:cNvSpPr txBox="1">
            <a:spLocks noChangeArrowheads="1"/>
          </p:cNvSpPr>
          <p:nvPr/>
        </p:nvSpPr>
        <p:spPr bwMode="auto">
          <a:xfrm>
            <a:off x="392198" y="1340768"/>
            <a:ext cx="806823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-"/>
            </a:pPr>
            <a:r>
              <a:rPr lang="pt-BR" altLang="pt-BR" dirty="0">
                <a:solidFill>
                  <a:srgbClr val="CCECFF"/>
                </a:solidFill>
              </a:rPr>
              <a:t> </a:t>
            </a:r>
            <a:r>
              <a:rPr lang="pt-BR" altLang="pt-BR" dirty="0"/>
              <a:t>Múltiplas camadas e pr</a:t>
            </a:r>
            <a:r>
              <a:rPr lang="pt-BR" dirty="0"/>
              <a:t>opagação para frente (“</a:t>
            </a:r>
            <a:r>
              <a:rPr lang="pt-BR" dirty="0" err="1"/>
              <a:t>feedforward</a:t>
            </a:r>
            <a:r>
              <a:rPr lang="pt-BR" dirty="0"/>
              <a:t>”)</a:t>
            </a:r>
            <a:endParaRPr lang="pt-BR" altLang="pt-BR" dirty="0"/>
          </a:p>
          <a:p>
            <a:pPr>
              <a:buFontTx/>
              <a:buChar char="-"/>
            </a:pPr>
            <a:r>
              <a:rPr lang="pt-BR" altLang="pt-BR" dirty="0"/>
              <a:t>Aprende modelos mais complexos;</a:t>
            </a:r>
          </a:p>
          <a:p>
            <a:pPr>
              <a:buFontTx/>
              <a:buChar char="-"/>
            </a:pPr>
            <a:r>
              <a:rPr lang="pt-BR" altLang="pt-BR" dirty="0"/>
              <a:t> Função de ativação não-linear;</a:t>
            </a:r>
          </a:p>
          <a:p>
            <a:pPr>
              <a:buFontTx/>
              <a:buChar char="-"/>
            </a:pPr>
            <a:r>
              <a:rPr lang="pt-BR" altLang="pt-BR" dirty="0"/>
              <a:t> Aprendizado</a:t>
            </a:r>
            <a:r>
              <a:rPr lang="pt-BR" altLang="pt-BR" dirty="0">
                <a:solidFill>
                  <a:srgbClr val="CCECFF"/>
                </a:solidFill>
              </a:rPr>
              <a:t>: </a:t>
            </a:r>
            <a:r>
              <a:rPr lang="pt-BR" altLang="pt-BR" dirty="0"/>
              <a:t>algoritmo de “</a:t>
            </a:r>
            <a:r>
              <a:rPr lang="pt-BR" altLang="pt-BR" dirty="0" err="1"/>
              <a:t>backpropagation</a:t>
            </a:r>
            <a:r>
              <a:rPr lang="pt-BR" altLang="pt-BR" dirty="0"/>
              <a:t>”</a:t>
            </a:r>
          </a:p>
          <a:p>
            <a:pPr>
              <a:buFontTx/>
              <a:buChar char="-"/>
            </a:pPr>
            <a:endParaRPr lang="pt-BR" altLang="pt-BR" dirty="0"/>
          </a:p>
          <a:p>
            <a:pPr>
              <a:buFontTx/>
              <a:buChar char="-"/>
            </a:pPr>
            <a:endParaRPr lang="pt-BR" altLang="pt-BR" dirty="0"/>
          </a:p>
        </p:txBody>
      </p:sp>
      <p:sp>
        <p:nvSpPr>
          <p:cNvPr id="69635" name="Título 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Perceptron Multicamadas</a:t>
            </a:r>
          </a:p>
        </p:txBody>
      </p:sp>
      <p:grpSp>
        <p:nvGrpSpPr>
          <p:cNvPr id="69636" name="Grupo 146"/>
          <p:cNvGrpSpPr>
            <a:grpSpLocks/>
          </p:cNvGrpSpPr>
          <p:nvPr/>
        </p:nvGrpSpPr>
        <p:grpSpPr bwMode="auto">
          <a:xfrm>
            <a:off x="1338263" y="3379788"/>
            <a:ext cx="6689725" cy="3217862"/>
            <a:chOff x="1266309" y="3068960"/>
            <a:chExt cx="6690067" cy="3218259"/>
          </a:xfrm>
        </p:grpSpPr>
        <p:sp>
          <p:nvSpPr>
            <p:cNvPr id="69637" name="Oval 3"/>
            <p:cNvSpPr>
              <a:spLocks noChangeArrowheads="1"/>
            </p:cNvSpPr>
            <p:nvPr/>
          </p:nvSpPr>
          <p:spPr bwMode="auto">
            <a:xfrm>
              <a:off x="2778477" y="3068960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38" name="Oval 4"/>
            <p:cNvSpPr>
              <a:spLocks noChangeArrowheads="1"/>
            </p:cNvSpPr>
            <p:nvPr/>
          </p:nvSpPr>
          <p:spPr bwMode="auto">
            <a:xfrm>
              <a:off x="2778477" y="395240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39" name="Line 11"/>
            <p:cNvSpPr>
              <a:spLocks noChangeShapeType="1"/>
            </p:cNvSpPr>
            <p:nvPr/>
          </p:nvSpPr>
          <p:spPr bwMode="auto">
            <a:xfrm>
              <a:off x="1845359" y="333407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0" name="Line 12"/>
            <p:cNvSpPr>
              <a:spLocks noChangeShapeType="1"/>
            </p:cNvSpPr>
            <p:nvPr/>
          </p:nvSpPr>
          <p:spPr bwMode="auto">
            <a:xfrm>
              <a:off x="1848534" y="4130030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1" name="Oval 29"/>
            <p:cNvSpPr>
              <a:spLocks noChangeArrowheads="1"/>
            </p:cNvSpPr>
            <p:nvPr/>
          </p:nvSpPr>
          <p:spPr bwMode="auto">
            <a:xfrm>
              <a:off x="2778477" y="578239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42" name="Line 36"/>
            <p:cNvSpPr>
              <a:spLocks noChangeShapeType="1"/>
            </p:cNvSpPr>
            <p:nvPr/>
          </p:nvSpPr>
          <p:spPr bwMode="auto">
            <a:xfrm>
              <a:off x="1842373" y="602128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3" name="Line 11"/>
            <p:cNvSpPr>
              <a:spLocks noChangeShapeType="1"/>
            </p:cNvSpPr>
            <p:nvPr/>
          </p:nvSpPr>
          <p:spPr bwMode="auto">
            <a:xfrm>
              <a:off x="1842372" y="3334122"/>
              <a:ext cx="936105" cy="648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4" name="Line 11"/>
            <p:cNvSpPr>
              <a:spLocks noChangeShapeType="1"/>
            </p:cNvSpPr>
            <p:nvPr/>
          </p:nvSpPr>
          <p:spPr bwMode="auto">
            <a:xfrm>
              <a:off x="1842372" y="3334122"/>
              <a:ext cx="1080121" cy="2448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5" name="Line 12"/>
            <p:cNvSpPr>
              <a:spLocks noChangeShapeType="1"/>
            </p:cNvSpPr>
            <p:nvPr/>
          </p:nvSpPr>
          <p:spPr bwMode="auto">
            <a:xfrm flipV="1">
              <a:off x="1842373" y="3429000"/>
              <a:ext cx="936104" cy="697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6" name="Line 12"/>
            <p:cNvSpPr>
              <a:spLocks noChangeShapeType="1"/>
            </p:cNvSpPr>
            <p:nvPr/>
          </p:nvSpPr>
          <p:spPr bwMode="auto">
            <a:xfrm>
              <a:off x="1842373" y="4126210"/>
              <a:ext cx="1008111" cy="180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7" name="Line 36"/>
            <p:cNvSpPr>
              <a:spLocks noChangeShapeType="1"/>
            </p:cNvSpPr>
            <p:nvPr/>
          </p:nvSpPr>
          <p:spPr bwMode="auto">
            <a:xfrm flipV="1">
              <a:off x="1842373" y="4414242"/>
              <a:ext cx="1008112" cy="16070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8" name="Line 36"/>
            <p:cNvSpPr>
              <a:spLocks noChangeShapeType="1"/>
            </p:cNvSpPr>
            <p:nvPr/>
          </p:nvSpPr>
          <p:spPr bwMode="auto">
            <a:xfrm flipV="1">
              <a:off x="1842373" y="3645024"/>
              <a:ext cx="1080120" cy="2376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49" name="Line 11"/>
            <p:cNvSpPr>
              <a:spLocks noChangeShapeType="1"/>
            </p:cNvSpPr>
            <p:nvPr/>
          </p:nvSpPr>
          <p:spPr bwMode="auto">
            <a:xfrm>
              <a:off x="6378877" y="332137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50" name="Line 36"/>
            <p:cNvSpPr>
              <a:spLocks noChangeShapeType="1"/>
            </p:cNvSpPr>
            <p:nvPr/>
          </p:nvSpPr>
          <p:spPr bwMode="auto">
            <a:xfrm>
              <a:off x="6378877" y="602128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51" name="Line 12"/>
            <p:cNvSpPr>
              <a:spLocks noChangeShapeType="1"/>
            </p:cNvSpPr>
            <p:nvPr/>
          </p:nvSpPr>
          <p:spPr bwMode="auto">
            <a:xfrm>
              <a:off x="6378877" y="4152924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52" name="Text Box 36"/>
            <p:cNvSpPr txBox="1">
              <a:spLocks noChangeArrowheads="1"/>
            </p:cNvSpPr>
            <p:nvPr/>
          </p:nvSpPr>
          <p:spPr bwMode="auto">
            <a:xfrm>
              <a:off x="1266309" y="3118098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X1</a:t>
              </a:r>
              <a:endParaRPr lang="pt-BR" altLang="pt-BR" sz="2000"/>
            </a:p>
          </p:txBody>
        </p:sp>
        <p:sp>
          <p:nvSpPr>
            <p:cNvPr id="69653" name="Text Box 36"/>
            <p:cNvSpPr txBox="1">
              <a:spLocks noChangeArrowheads="1"/>
            </p:cNvSpPr>
            <p:nvPr/>
          </p:nvSpPr>
          <p:spPr bwMode="auto">
            <a:xfrm>
              <a:off x="1266309" y="391018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X2</a:t>
              </a:r>
              <a:endParaRPr lang="pt-BR" altLang="pt-BR" sz="2000"/>
            </a:p>
          </p:txBody>
        </p:sp>
        <p:sp>
          <p:nvSpPr>
            <p:cNvPr id="69654" name="Text Box 36"/>
            <p:cNvSpPr txBox="1">
              <a:spLocks noChangeArrowheads="1"/>
            </p:cNvSpPr>
            <p:nvPr/>
          </p:nvSpPr>
          <p:spPr bwMode="auto">
            <a:xfrm>
              <a:off x="1266309" y="571038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Xn</a:t>
              </a:r>
              <a:endParaRPr lang="pt-BR" altLang="pt-BR" sz="2000"/>
            </a:p>
          </p:txBody>
        </p:sp>
        <p:sp>
          <p:nvSpPr>
            <p:cNvPr id="69655" name="Text Box 36"/>
            <p:cNvSpPr txBox="1">
              <a:spLocks noChangeArrowheads="1"/>
            </p:cNvSpPr>
            <p:nvPr/>
          </p:nvSpPr>
          <p:spPr bwMode="auto">
            <a:xfrm>
              <a:off x="7386989" y="3118098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Y1</a:t>
              </a:r>
              <a:endParaRPr lang="pt-BR" altLang="pt-BR" sz="2000"/>
            </a:p>
          </p:txBody>
        </p:sp>
        <p:sp>
          <p:nvSpPr>
            <p:cNvPr id="69656" name="Text Box 36"/>
            <p:cNvSpPr txBox="1">
              <a:spLocks noChangeArrowheads="1"/>
            </p:cNvSpPr>
            <p:nvPr/>
          </p:nvSpPr>
          <p:spPr bwMode="auto">
            <a:xfrm>
              <a:off x="7386989" y="391018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Y2</a:t>
              </a:r>
              <a:endParaRPr lang="pt-BR" altLang="pt-BR" sz="2000"/>
            </a:p>
          </p:txBody>
        </p:sp>
        <p:sp>
          <p:nvSpPr>
            <p:cNvPr id="69657" name="Text Box 36"/>
            <p:cNvSpPr txBox="1">
              <a:spLocks noChangeArrowheads="1"/>
            </p:cNvSpPr>
            <p:nvPr/>
          </p:nvSpPr>
          <p:spPr bwMode="auto">
            <a:xfrm>
              <a:off x="7386989" y="5710386"/>
              <a:ext cx="5693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Ym</a:t>
              </a:r>
              <a:endParaRPr lang="pt-BR" altLang="pt-BR" sz="2000"/>
            </a:p>
          </p:txBody>
        </p:sp>
        <p:sp>
          <p:nvSpPr>
            <p:cNvPr id="69658" name="Line 36"/>
            <p:cNvSpPr>
              <a:spLocks noChangeShapeType="1"/>
            </p:cNvSpPr>
            <p:nvPr/>
          </p:nvSpPr>
          <p:spPr bwMode="auto">
            <a:xfrm>
              <a:off x="1842373" y="4964038"/>
              <a:ext cx="936104" cy="985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59" name="Line 36"/>
            <p:cNvSpPr>
              <a:spLocks noChangeShapeType="1"/>
            </p:cNvSpPr>
            <p:nvPr/>
          </p:nvSpPr>
          <p:spPr bwMode="auto">
            <a:xfrm flipV="1">
              <a:off x="1842373" y="4221088"/>
              <a:ext cx="936104" cy="7429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0" name="Line 36"/>
            <p:cNvSpPr>
              <a:spLocks noChangeShapeType="1"/>
            </p:cNvSpPr>
            <p:nvPr/>
          </p:nvSpPr>
          <p:spPr bwMode="auto">
            <a:xfrm flipV="1">
              <a:off x="1842373" y="3573016"/>
              <a:ext cx="1008112" cy="13910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1" name="Text Box 36"/>
            <p:cNvSpPr txBox="1">
              <a:spLocks noChangeArrowheads="1"/>
            </p:cNvSpPr>
            <p:nvPr/>
          </p:nvSpPr>
          <p:spPr bwMode="auto">
            <a:xfrm>
              <a:off x="1266309" y="4653136"/>
              <a:ext cx="4988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X3</a:t>
              </a:r>
              <a:endParaRPr lang="pt-BR" altLang="pt-BR" sz="2000"/>
            </a:p>
          </p:txBody>
        </p:sp>
        <p:sp>
          <p:nvSpPr>
            <p:cNvPr id="69662" name="Oval 3"/>
            <p:cNvSpPr>
              <a:spLocks noChangeArrowheads="1"/>
            </p:cNvSpPr>
            <p:nvPr/>
          </p:nvSpPr>
          <p:spPr bwMode="auto">
            <a:xfrm>
              <a:off x="4290646" y="3068960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63" name="Oval 4"/>
            <p:cNvSpPr>
              <a:spLocks noChangeArrowheads="1"/>
            </p:cNvSpPr>
            <p:nvPr/>
          </p:nvSpPr>
          <p:spPr bwMode="auto">
            <a:xfrm>
              <a:off x="4290646" y="395240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64" name="Line 11"/>
            <p:cNvSpPr>
              <a:spLocks noChangeShapeType="1"/>
            </p:cNvSpPr>
            <p:nvPr/>
          </p:nvSpPr>
          <p:spPr bwMode="auto">
            <a:xfrm>
              <a:off x="3357528" y="333407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5" name="Line 12"/>
            <p:cNvSpPr>
              <a:spLocks noChangeShapeType="1"/>
            </p:cNvSpPr>
            <p:nvPr/>
          </p:nvSpPr>
          <p:spPr bwMode="auto">
            <a:xfrm>
              <a:off x="3360703" y="4130030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6" name="Oval 29"/>
            <p:cNvSpPr>
              <a:spLocks noChangeArrowheads="1"/>
            </p:cNvSpPr>
            <p:nvPr/>
          </p:nvSpPr>
          <p:spPr bwMode="auto">
            <a:xfrm>
              <a:off x="4290646" y="578239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67" name="Line 36"/>
            <p:cNvSpPr>
              <a:spLocks noChangeShapeType="1"/>
            </p:cNvSpPr>
            <p:nvPr/>
          </p:nvSpPr>
          <p:spPr bwMode="auto">
            <a:xfrm>
              <a:off x="3354542" y="602128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8" name="Line 11"/>
            <p:cNvSpPr>
              <a:spLocks noChangeShapeType="1"/>
            </p:cNvSpPr>
            <p:nvPr/>
          </p:nvSpPr>
          <p:spPr bwMode="auto">
            <a:xfrm>
              <a:off x="3354541" y="3334122"/>
              <a:ext cx="936105" cy="648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69" name="Line 11"/>
            <p:cNvSpPr>
              <a:spLocks noChangeShapeType="1"/>
            </p:cNvSpPr>
            <p:nvPr/>
          </p:nvSpPr>
          <p:spPr bwMode="auto">
            <a:xfrm>
              <a:off x="3354541" y="3334122"/>
              <a:ext cx="1080121" cy="2448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0" name="Line 12"/>
            <p:cNvSpPr>
              <a:spLocks noChangeShapeType="1"/>
            </p:cNvSpPr>
            <p:nvPr/>
          </p:nvSpPr>
          <p:spPr bwMode="auto">
            <a:xfrm flipV="1">
              <a:off x="3354542" y="3429000"/>
              <a:ext cx="936104" cy="697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1" name="Line 12"/>
            <p:cNvSpPr>
              <a:spLocks noChangeShapeType="1"/>
            </p:cNvSpPr>
            <p:nvPr/>
          </p:nvSpPr>
          <p:spPr bwMode="auto">
            <a:xfrm>
              <a:off x="3354542" y="4126210"/>
              <a:ext cx="1008111" cy="180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2" name="Line 36"/>
            <p:cNvSpPr>
              <a:spLocks noChangeShapeType="1"/>
            </p:cNvSpPr>
            <p:nvPr/>
          </p:nvSpPr>
          <p:spPr bwMode="auto">
            <a:xfrm flipV="1">
              <a:off x="3354542" y="4414242"/>
              <a:ext cx="1008112" cy="16070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3" name="Line 36"/>
            <p:cNvSpPr>
              <a:spLocks noChangeShapeType="1"/>
            </p:cNvSpPr>
            <p:nvPr/>
          </p:nvSpPr>
          <p:spPr bwMode="auto">
            <a:xfrm flipV="1">
              <a:off x="3354542" y="3645024"/>
              <a:ext cx="1080120" cy="2376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4" name="Oval 3"/>
            <p:cNvSpPr>
              <a:spLocks noChangeArrowheads="1"/>
            </p:cNvSpPr>
            <p:nvPr/>
          </p:nvSpPr>
          <p:spPr bwMode="auto">
            <a:xfrm>
              <a:off x="5802813" y="3068960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75" name="Oval 4"/>
            <p:cNvSpPr>
              <a:spLocks noChangeArrowheads="1"/>
            </p:cNvSpPr>
            <p:nvPr/>
          </p:nvSpPr>
          <p:spPr bwMode="auto">
            <a:xfrm>
              <a:off x="5802813" y="395240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76" name="Line 11"/>
            <p:cNvSpPr>
              <a:spLocks noChangeShapeType="1"/>
            </p:cNvSpPr>
            <p:nvPr/>
          </p:nvSpPr>
          <p:spPr bwMode="auto">
            <a:xfrm>
              <a:off x="4869695" y="3334073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7" name="Line 12"/>
            <p:cNvSpPr>
              <a:spLocks noChangeShapeType="1"/>
            </p:cNvSpPr>
            <p:nvPr/>
          </p:nvSpPr>
          <p:spPr bwMode="auto">
            <a:xfrm>
              <a:off x="4872870" y="4130030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78" name="Oval 29"/>
            <p:cNvSpPr>
              <a:spLocks noChangeArrowheads="1"/>
            </p:cNvSpPr>
            <p:nvPr/>
          </p:nvSpPr>
          <p:spPr bwMode="auto">
            <a:xfrm>
              <a:off x="5802813" y="5782394"/>
              <a:ext cx="545910" cy="5048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69679" name="Line 36"/>
            <p:cNvSpPr>
              <a:spLocks noChangeShapeType="1"/>
            </p:cNvSpPr>
            <p:nvPr/>
          </p:nvSpPr>
          <p:spPr bwMode="auto">
            <a:xfrm>
              <a:off x="4866709" y="6021288"/>
              <a:ext cx="887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0" name="Line 11"/>
            <p:cNvSpPr>
              <a:spLocks noChangeShapeType="1"/>
            </p:cNvSpPr>
            <p:nvPr/>
          </p:nvSpPr>
          <p:spPr bwMode="auto">
            <a:xfrm>
              <a:off x="4866708" y="3334122"/>
              <a:ext cx="936105" cy="648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1" name="Line 11"/>
            <p:cNvSpPr>
              <a:spLocks noChangeShapeType="1"/>
            </p:cNvSpPr>
            <p:nvPr/>
          </p:nvSpPr>
          <p:spPr bwMode="auto">
            <a:xfrm>
              <a:off x="4866708" y="3334122"/>
              <a:ext cx="1080121" cy="2448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2" name="Line 12"/>
            <p:cNvSpPr>
              <a:spLocks noChangeShapeType="1"/>
            </p:cNvSpPr>
            <p:nvPr/>
          </p:nvSpPr>
          <p:spPr bwMode="auto">
            <a:xfrm flipV="1">
              <a:off x="4866709" y="3429000"/>
              <a:ext cx="936104" cy="697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3" name="Line 12"/>
            <p:cNvSpPr>
              <a:spLocks noChangeShapeType="1"/>
            </p:cNvSpPr>
            <p:nvPr/>
          </p:nvSpPr>
          <p:spPr bwMode="auto">
            <a:xfrm>
              <a:off x="4866709" y="4126210"/>
              <a:ext cx="1008111" cy="1800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4" name="Line 36"/>
            <p:cNvSpPr>
              <a:spLocks noChangeShapeType="1"/>
            </p:cNvSpPr>
            <p:nvPr/>
          </p:nvSpPr>
          <p:spPr bwMode="auto">
            <a:xfrm flipV="1">
              <a:off x="4866709" y="4414242"/>
              <a:ext cx="1008112" cy="16070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5" name="Line 36"/>
            <p:cNvSpPr>
              <a:spLocks noChangeShapeType="1"/>
            </p:cNvSpPr>
            <p:nvPr/>
          </p:nvSpPr>
          <p:spPr bwMode="auto">
            <a:xfrm flipV="1">
              <a:off x="4866709" y="3645024"/>
              <a:ext cx="1080120" cy="2376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9686" name="Text Box 36"/>
            <p:cNvSpPr txBox="1">
              <a:spLocks noChangeArrowheads="1"/>
            </p:cNvSpPr>
            <p:nvPr/>
          </p:nvSpPr>
          <p:spPr bwMode="auto">
            <a:xfrm>
              <a:off x="2922493" y="4509120"/>
              <a:ext cx="2487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  <a:endParaRPr lang="pt-BR" altLang="pt-BR" sz="2000"/>
            </a:p>
          </p:txBody>
        </p:sp>
        <p:sp>
          <p:nvSpPr>
            <p:cNvPr id="69687" name="Text Box 36"/>
            <p:cNvSpPr txBox="1">
              <a:spLocks noChangeArrowheads="1"/>
            </p:cNvSpPr>
            <p:nvPr/>
          </p:nvSpPr>
          <p:spPr bwMode="auto">
            <a:xfrm>
              <a:off x="4434661" y="4509120"/>
              <a:ext cx="2487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  <a:endParaRPr lang="pt-BR" altLang="pt-BR" sz="2000"/>
            </a:p>
          </p:txBody>
        </p:sp>
        <p:sp>
          <p:nvSpPr>
            <p:cNvPr id="69688" name="Text Box 36"/>
            <p:cNvSpPr txBox="1">
              <a:spLocks noChangeArrowheads="1"/>
            </p:cNvSpPr>
            <p:nvPr/>
          </p:nvSpPr>
          <p:spPr bwMode="auto">
            <a:xfrm>
              <a:off x="5946829" y="4509120"/>
              <a:ext cx="2487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</a:p>
            <a:p>
              <a:r>
                <a:rPr lang="pt-BR" altLang="pt-BR" sz="2000">
                  <a:solidFill>
                    <a:srgbClr val="CCECFF"/>
                  </a:solidFill>
                </a:rPr>
                <a:t>.</a:t>
              </a:r>
              <a:endParaRPr lang="pt-BR" altLang="pt-BR" sz="2000"/>
            </a:p>
          </p:txBody>
        </p:sp>
      </p:grpSp>
    </p:spTree>
    <p:extLst>
      <p:ext uri="{BB962C8B-B14F-4D97-AF65-F5344CB8AC3E}">
        <p14:creationId xmlns:p14="http://schemas.microsoft.com/office/powerpoint/2010/main" val="16323226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616" y="2852936"/>
            <a:ext cx="8591872" cy="3124200"/>
          </a:xfrm>
        </p:spPr>
        <p:txBody>
          <a:bodyPr>
            <a:noAutofit/>
          </a:bodyPr>
          <a:lstStyle/>
          <a:p>
            <a:r>
              <a:rPr lang="pt-BR" altLang="pt-BR" sz="2200" dirty="0">
                <a:solidFill>
                  <a:srgbClr val="CCECFF"/>
                </a:solidFill>
              </a:rPr>
              <a:t>Passo 1</a:t>
            </a:r>
            <a:r>
              <a:rPr lang="pt-BR" altLang="pt-BR" sz="2200" dirty="0"/>
              <a:t>: Inicializa pesos (aleatoriamente);</a:t>
            </a:r>
          </a:p>
          <a:p>
            <a:r>
              <a:rPr lang="pt-BR" altLang="pt-BR" sz="2200" dirty="0">
                <a:solidFill>
                  <a:srgbClr val="CCECFF"/>
                </a:solidFill>
              </a:rPr>
              <a:t>Passo 2</a:t>
            </a:r>
            <a:r>
              <a:rPr lang="pt-BR" altLang="pt-BR" sz="2200" dirty="0"/>
              <a:t>: Fornece entrada para a rede;</a:t>
            </a:r>
          </a:p>
          <a:p>
            <a:r>
              <a:rPr lang="pt-BR" altLang="pt-BR" sz="2200" dirty="0">
                <a:solidFill>
                  <a:srgbClr val="CCECFF"/>
                </a:solidFill>
              </a:rPr>
              <a:t>Passo 3</a:t>
            </a:r>
            <a:r>
              <a:rPr lang="pt-BR" altLang="pt-BR" sz="2200" dirty="0"/>
              <a:t>: Calcula saída da rede (</a:t>
            </a:r>
            <a:r>
              <a:rPr lang="pt-BR" altLang="pt-BR" sz="2200" dirty="0" err="1"/>
              <a:t>y</a:t>
            </a:r>
            <a:r>
              <a:rPr lang="pt-BR" altLang="pt-BR" sz="2200" baseline="-25000" dirty="0" err="1"/>
              <a:t>j</a:t>
            </a:r>
            <a:r>
              <a:rPr lang="pt-BR" altLang="pt-BR" sz="2200" dirty="0"/>
              <a:t>);</a:t>
            </a:r>
            <a:endParaRPr lang="pt-BR" altLang="pt-BR" sz="2200" dirty="0">
              <a:solidFill>
                <a:srgbClr val="CCECFF"/>
              </a:solidFill>
            </a:endParaRPr>
          </a:p>
          <a:p>
            <a:r>
              <a:rPr lang="pt-BR" altLang="pt-BR" sz="2200" dirty="0">
                <a:solidFill>
                  <a:srgbClr val="CCECFF"/>
                </a:solidFill>
              </a:rPr>
              <a:t>Passo 4</a:t>
            </a:r>
            <a:r>
              <a:rPr lang="pt-BR" altLang="pt-BR" sz="2200" dirty="0"/>
              <a:t>: Compara saída da RN (</a:t>
            </a:r>
            <a:r>
              <a:rPr lang="pt-BR" altLang="pt-BR" sz="2200" dirty="0" err="1"/>
              <a:t>y</a:t>
            </a:r>
            <a:r>
              <a:rPr lang="pt-BR" altLang="pt-BR" sz="2200" baseline="-25000" dirty="0" err="1"/>
              <a:t>j</a:t>
            </a:r>
            <a:r>
              <a:rPr lang="pt-BR" altLang="pt-BR" sz="2200" dirty="0"/>
              <a:t>) com a saída desejada;</a:t>
            </a:r>
          </a:p>
          <a:p>
            <a:r>
              <a:rPr lang="pt-BR" altLang="pt-BR" sz="2200" dirty="0">
                <a:solidFill>
                  <a:srgbClr val="CCECFF"/>
                </a:solidFill>
              </a:rPr>
              <a:t>Passo 5</a:t>
            </a:r>
            <a:r>
              <a:rPr lang="pt-BR" altLang="pt-BR" sz="2200" dirty="0"/>
              <a:t>: Calcula erro na saída da RN;</a:t>
            </a:r>
          </a:p>
          <a:p>
            <a:r>
              <a:rPr lang="pt-BR" altLang="pt-BR" sz="2200" dirty="0">
                <a:solidFill>
                  <a:srgbClr val="CCECFF"/>
                </a:solidFill>
              </a:rPr>
              <a:t>Passo 6</a:t>
            </a:r>
            <a:r>
              <a:rPr lang="pt-BR" altLang="pt-BR" sz="2200" dirty="0"/>
              <a:t>: Corrige pesos de forma a minimizar erro da RN;</a:t>
            </a:r>
          </a:p>
          <a:p>
            <a:r>
              <a:rPr lang="pt-BR" altLang="pt-BR" sz="2200" dirty="0">
                <a:solidFill>
                  <a:srgbClr val="CCECFF"/>
                </a:solidFill>
              </a:rPr>
              <a:t>Passo 7</a:t>
            </a:r>
            <a:r>
              <a:rPr lang="pt-BR" altLang="pt-BR" sz="2200" dirty="0"/>
              <a:t>: Se atingiu critério de parada: FIM</a:t>
            </a:r>
          </a:p>
          <a:p>
            <a:pPr>
              <a:buFontTx/>
              <a:buNone/>
            </a:pPr>
            <a:r>
              <a:rPr lang="pt-BR" altLang="pt-BR" sz="2200" dirty="0"/>
              <a:t>                   Senão: Volta para Passo 2.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67544" y="1628800"/>
            <a:ext cx="811053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dirty="0"/>
              <a:t>É um algoritmo iterativo, baseado em busca gradiente, para </a:t>
            </a:r>
          </a:p>
          <a:p>
            <a:r>
              <a:rPr lang="pt-BR" altLang="pt-BR" sz="2600" dirty="0"/>
              <a:t>otimização dos pesos da RN.</a:t>
            </a:r>
          </a:p>
        </p:txBody>
      </p:sp>
    </p:spTree>
    <p:extLst>
      <p:ext uri="{BB962C8B-B14F-4D97-AF65-F5344CB8AC3E}">
        <p14:creationId xmlns:p14="http://schemas.microsoft.com/office/powerpoint/2010/main" val="1390368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3731" name="Group 8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3762" name="Text Box 8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3763" name="Line 8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3764" name="Line 8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3765" name="Line 8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3732" name="Group 91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2049" y="1536"/>
            <a:chExt cx="3183" cy="2160"/>
          </a:xfrm>
        </p:grpSpPr>
        <p:grpSp>
          <p:nvGrpSpPr>
            <p:cNvPr id="73740" name="Group 71"/>
            <p:cNvGrpSpPr>
              <a:grpSpLocks/>
            </p:cNvGrpSpPr>
            <p:nvPr/>
          </p:nvGrpSpPr>
          <p:grpSpPr bwMode="auto">
            <a:xfrm>
              <a:off x="2064" y="1536"/>
              <a:ext cx="3168" cy="2160"/>
              <a:chOff x="1152" y="1440"/>
              <a:chExt cx="4063" cy="2544"/>
            </a:xfrm>
          </p:grpSpPr>
          <p:sp>
            <p:nvSpPr>
              <p:cNvPr id="73744" name="Oval 11"/>
              <p:cNvSpPr>
                <a:spLocks noChangeArrowheads="1"/>
              </p:cNvSpPr>
              <p:nvPr/>
            </p:nvSpPr>
            <p:spPr bwMode="auto">
              <a:xfrm>
                <a:off x="1728" y="2064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5" name="Oval 13"/>
              <p:cNvSpPr>
                <a:spLocks noChangeArrowheads="1"/>
              </p:cNvSpPr>
              <p:nvPr/>
            </p:nvSpPr>
            <p:spPr bwMode="auto">
              <a:xfrm>
                <a:off x="2928" y="2513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6" name="Oval 15"/>
              <p:cNvSpPr>
                <a:spLocks noChangeArrowheads="1"/>
              </p:cNvSpPr>
              <p:nvPr/>
            </p:nvSpPr>
            <p:spPr bwMode="auto">
              <a:xfrm>
                <a:off x="2928" y="1440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7" name="Oval 17"/>
              <p:cNvSpPr>
                <a:spLocks noChangeArrowheads="1"/>
              </p:cNvSpPr>
              <p:nvPr/>
            </p:nvSpPr>
            <p:spPr bwMode="auto">
              <a:xfrm>
                <a:off x="4272" y="2496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8" name="Line 18"/>
              <p:cNvSpPr>
                <a:spLocks noChangeShapeType="1"/>
              </p:cNvSpPr>
              <p:nvPr/>
            </p:nvSpPr>
            <p:spPr bwMode="auto">
              <a:xfrm>
                <a:off x="1152" y="2208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49" name="Line 21"/>
              <p:cNvSpPr>
                <a:spLocks noChangeShapeType="1"/>
              </p:cNvSpPr>
              <p:nvPr/>
            </p:nvSpPr>
            <p:spPr bwMode="auto">
              <a:xfrm flipV="1">
                <a:off x="2112" y="1679"/>
                <a:ext cx="858" cy="4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0" name="Line 22"/>
              <p:cNvSpPr>
                <a:spLocks noChangeShapeType="1"/>
              </p:cNvSpPr>
              <p:nvPr/>
            </p:nvSpPr>
            <p:spPr bwMode="auto">
              <a:xfrm>
                <a:off x="2160" y="2208"/>
                <a:ext cx="768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1" name="Line 24"/>
              <p:cNvSpPr>
                <a:spLocks noChangeShapeType="1"/>
              </p:cNvSpPr>
              <p:nvPr/>
            </p:nvSpPr>
            <p:spPr bwMode="auto">
              <a:xfrm>
                <a:off x="3360" y="2688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2" name="Line 26"/>
              <p:cNvSpPr>
                <a:spLocks noChangeShapeType="1"/>
              </p:cNvSpPr>
              <p:nvPr/>
            </p:nvSpPr>
            <p:spPr bwMode="auto">
              <a:xfrm>
                <a:off x="3313" y="1718"/>
                <a:ext cx="959" cy="7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3" name="Line 33"/>
              <p:cNvSpPr>
                <a:spLocks noChangeShapeType="1"/>
              </p:cNvSpPr>
              <p:nvPr/>
            </p:nvSpPr>
            <p:spPr bwMode="auto">
              <a:xfrm>
                <a:off x="4656" y="2640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4" name="Oval 35"/>
              <p:cNvSpPr>
                <a:spLocks noChangeArrowheads="1"/>
              </p:cNvSpPr>
              <p:nvPr/>
            </p:nvSpPr>
            <p:spPr bwMode="auto">
              <a:xfrm>
                <a:off x="1728" y="3024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55" name="Oval 36"/>
              <p:cNvSpPr>
                <a:spLocks noChangeArrowheads="1"/>
              </p:cNvSpPr>
              <p:nvPr/>
            </p:nvSpPr>
            <p:spPr bwMode="auto">
              <a:xfrm>
                <a:off x="2970" y="3666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56" name="Line 41"/>
              <p:cNvSpPr>
                <a:spLocks noChangeShapeType="1"/>
              </p:cNvSpPr>
              <p:nvPr/>
            </p:nvSpPr>
            <p:spPr bwMode="auto">
              <a:xfrm>
                <a:off x="1152" y="3168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7" name="Line 44"/>
              <p:cNvSpPr>
                <a:spLocks noChangeShapeType="1"/>
              </p:cNvSpPr>
              <p:nvPr/>
            </p:nvSpPr>
            <p:spPr bwMode="auto">
              <a:xfrm>
                <a:off x="2112" y="3312"/>
                <a:ext cx="858" cy="39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8" name="Line 59"/>
              <p:cNvSpPr>
                <a:spLocks noChangeShapeType="1"/>
              </p:cNvSpPr>
              <p:nvPr/>
            </p:nvSpPr>
            <p:spPr bwMode="auto">
              <a:xfrm flipV="1">
                <a:off x="2064" y="1728"/>
                <a:ext cx="960" cy="13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9" name="Line 61"/>
              <p:cNvSpPr>
                <a:spLocks noChangeShapeType="1"/>
              </p:cNvSpPr>
              <p:nvPr/>
            </p:nvSpPr>
            <p:spPr bwMode="auto">
              <a:xfrm>
                <a:off x="2064" y="2400"/>
                <a:ext cx="949" cy="12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60" name="Line 62"/>
              <p:cNvSpPr>
                <a:spLocks noChangeShapeType="1"/>
              </p:cNvSpPr>
              <p:nvPr/>
            </p:nvSpPr>
            <p:spPr bwMode="auto">
              <a:xfrm flipV="1">
                <a:off x="3270" y="2832"/>
                <a:ext cx="1002" cy="9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61" name="Line 67"/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816" cy="42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3741" name="Text Box 88"/>
            <p:cNvSpPr txBox="1">
              <a:spLocks noChangeArrowheads="1"/>
            </p:cNvSpPr>
            <p:nvPr/>
          </p:nvSpPr>
          <p:spPr bwMode="auto">
            <a:xfrm>
              <a:off x="2049" y="1872"/>
              <a:ext cx="22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</a:t>
              </a:r>
              <a:endParaRPr lang="pt-BR" altLang="pt-BR"/>
            </a:p>
          </p:txBody>
        </p:sp>
        <p:sp>
          <p:nvSpPr>
            <p:cNvPr id="73742" name="Text Box 89"/>
            <p:cNvSpPr txBox="1">
              <a:spLocks noChangeArrowheads="1"/>
            </p:cNvSpPr>
            <p:nvPr/>
          </p:nvSpPr>
          <p:spPr bwMode="auto">
            <a:xfrm>
              <a:off x="2049" y="2640"/>
              <a:ext cx="21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B</a:t>
              </a:r>
              <a:endParaRPr lang="pt-BR" altLang="pt-BR"/>
            </a:p>
          </p:txBody>
        </p:sp>
        <p:sp>
          <p:nvSpPr>
            <p:cNvPr id="73743" name="Text Box 90"/>
            <p:cNvSpPr txBox="1">
              <a:spLocks noChangeArrowheads="1"/>
            </p:cNvSpPr>
            <p:nvPr/>
          </p:nvSpPr>
          <p:spPr bwMode="auto">
            <a:xfrm>
              <a:off x="4844" y="2256"/>
              <a:ext cx="21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C</a:t>
              </a:r>
              <a:endParaRPr lang="pt-BR" altLang="pt-BR"/>
            </a:p>
          </p:txBody>
        </p:sp>
      </p:grpSp>
      <p:sp>
        <p:nvSpPr>
          <p:cNvPr id="53352" name="Text Box 104"/>
          <p:cNvSpPr txBox="1">
            <a:spLocks noChangeArrowheads="1"/>
          </p:cNvSpPr>
          <p:nvPr/>
        </p:nvSpPr>
        <p:spPr bwMode="auto">
          <a:xfrm>
            <a:off x="685800" y="1806575"/>
            <a:ext cx="2816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Inicializa pesos</a:t>
            </a:r>
            <a:endParaRPr lang="pt-BR" altLang="pt-BR" b="1"/>
          </a:p>
        </p:txBody>
      </p:sp>
      <p:sp>
        <p:nvSpPr>
          <p:cNvPr id="73734" name="Text Box 105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3735" name="Text Box 106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3736" name="Text Box 107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3737" name="Text Box 108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3738" name="Text Box 109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3739" name="Text Box 110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68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2" grpId="0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479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479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479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479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4756" name="Group 8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1617" y="1248"/>
            <a:chExt cx="3663" cy="2784"/>
          </a:xfrm>
        </p:grpSpPr>
        <p:grpSp>
          <p:nvGrpSpPr>
            <p:cNvPr id="74764" name="Group 9"/>
            <p:cNvGrpSpPr>
              <a:grpSpLocks/>
            </p:cNvGrpSpPr>
            <p:nvPr/>
          </p:nvGrpSpPr>
          <p:grpSpPr bwMode="auto">
            <a:xfrm>
              <a:off x="1617" y="1248"/>
              <a:ext cx="3663" cy="2784"/>
              <a:chOff x="2049" y="1536"/>
              <a:chExt cx="3183" cy="2160"/>
            </a:xfrm>
          </p:grpSpPr>
          <p:grpSp>
            <p:nvGrpSpPr>
              <p:cNvPr id="74774" name="Group 10"/>
              <p:cNvGrpSpPr>
                <a:grpSpLocks/>
              </p:cNvGrpSpPr>
              <p:nvPr/>
            </p:nvGrpSpPr>
            <p:grpSpPr bwMode="auto">
              <a:xfrm>
                <a:off x="2064" y="1536"/>
                <a:ext cx="3168" cy="2160"/>
                <a:chOff x="1152" y="1440"/>
                <a:chExt cx="4063" cy="2544"/>
              </a:xfrm>
            </p:grpSpPr>
            <p:sp>
              <p:nvSpPr>
                <p:cNvPr id="74778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206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79" name="Oval 12"/>
                <p:cNvSpPr>
                  <a:spLocks noChangeArrowheads="1"/>
                </p:cNvSpPr>
                <p:nvPr/>
              </p:nvSpPr>
              <p:spPr bwMode="auto">
                <a:xfrm>
                  <a:off x="2928" y="2513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0" name="Oval 13"/>
                <p:cNvSpPr>
                  <a:spLocks noChangeArrowheads="1"/>
                </p:cNvSpPr>
                <p:nvPr/>
              </p:nvSpPr>
              <p:spPr bwMode="auto">
                <a:xfrm>
                  <a:off x="2928" y="1440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1" name="Oval 14"/>
                <p:cNvSpPr>
                  <a:spLocks noChangeArrowheads="1"/>
                </p:cNvSpPr>
                <p:nvPr/>
              </p:nvSpPr>
              <p:spPr bwMode="auto">
                <a:xfrm>
                  <a:off x="4272" y="2496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2" name="Line 15"/>
                <p:cNvSpPr>
                  <a:spLocks noChangeShapeType="1"/>
                </p:cNvSpPr>
                <p:nvPr/>
              </p:nvSpPr>
              <p:spPr bwMode="auto">
                <a:xfrm>
                  <a:off x="1152" y="220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112" y="1679"/>
                  <a:ext cx="858" cy="4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4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2208"/>
                  <a:ext cx="768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5" name="Line 18"/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86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6" name="Line 19"/>
                <p:cNvSpPr>
                  <a:spLocks noChangeShapeType="1"/>
                </p:cNvSpPr>
                <p:nvPr/>
              </p:nvSpPr>
              <p:spPr bwMode="auto">
                <a:xfrm>
                  <a:off x="3313" y="1718"/>
                  <a:ext cx="959" cy="77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7" name="Line 20"/>
                <p:cNvSpPr>
                  <a:spLocks noChangeShapeType="1"/>
                </p:cNvSpPr>
                <p:nvPr/>
              </p:nvSpPr>
              <p:spPr bwMode="auto">
                <a:xfrm>
                  <a:off x="4656" y="2640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8" name="Oval 21"/>
                <p:cNvSpPr>
                  <a:spLocks noChangeArrowheads="1"/>
                </p:cNvSpPr>
                <p:nvPr/>
              </p:nvSpPr>
              <p:spPr bwMode="auto">
                <a:xfrm>
                  <a:off x="1728" y="302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9" name="Oval 22"/>
                <p:cNvSpPr>
                  <a:spLocks noChangeArrowheads="1"/>
                </p:cNvSpPr>
                <p:nvPr/>
              </p:nvSpPr>
              <p:spPr bwMode="auto">
                <a:xfrm>
                  <a:off x="2970" y="3666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90" name="Line 23"/>
                <p:cNvSpPr>
                  <a:spLocks noChangeShapeType="1"/>
                </p:cNvSpPr>
                <p:nvPr/>
              </p:nvSpPr>
              <p:spPr bwMode="auto">
                <a:xfrm>
                  <a:off x="1152" y="316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1" name="Line 24"/>
                <p:cNvSpPr>
                  <a:spLocks noChangeShapeType="1"/>
                </p:cNvSpPr>
                <p:nvPr/>
              </p:nvSpPr>
              <p:spPr bwMode="auto">
                <a:xfrm>
                  <a:off x="2112" y="3312"/>
                  <a:ext cx="858" cy="39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064" y="1728"/>
                  <a:ext cx="960" cy="13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3" name="Line 26"/>
                <p:cNvSpPr>
                  <a:spLocks noChangeShapeType="1"/>
                </p:cNvSpPr>
                <p:nvPr/>
              </p:nvSpPr>
              <p:spPr bwMode="auto">
                <a:xfrm>
                  <a:off x="2064" y="2400"/>
                  <a:ext cx="949" cy="12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70" y="2832"/>
                  <a:ext cx="1002" cy="9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112" y="2784"/>
                  <a:ext cx="816" cy="42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4775" name="Text Box 29"/>
              <p:cNvSpPr txBox="1">
                <a:spLocks noChangeArrowheads="1"/>
              </p:cNvSpPr>
              <p:nvPr/>
            </p:nvSpPr>
            <p:spPr bwMode="auto">
              <a:xfrm>
                <a:off x="2049" y="1872"/>
                <a:ext cx="22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A</a:t>
                </a:r>
                <a:endParaRPr lang="pt-BR" altLang="pt-BR"/>
              </a:p>
            </p:txBody>
          </p:sp>
          <p:sp>
            <p:nvSpPr>
              <p:cNvPr id="74776" name="Text Box 30"/>
              <p:cNvSpPr txBox="1">
                <a:spLocks noChangeArrowheads="1"/>
              </p:cNvSpPr>
              <p:nvPr/>
            </p:nvSpPr>
            <p:spPr bwMode="auto">
              <a:xfrm>
                <a:off x="2049" y="2640"/>
                <a:ext cx="212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B</a:t>
                </a:r>
                <a:endParaRPr lang="pt-BR" altLang="pt-BR"/>
              </a:p>
            </p:txBody>
          </p:sp>
          <p:sp>
            <p:nvSpPr>
              <p:cNvPr id="74777" name="Text Box 31"/>
              <p:cNvSpPr txBox="1">
                <a:spLocks noChangeArrowheads="1"/>
              </p:cNvSpPr>
              <p:nvPr/>
            </p:nvSpPr>
            <p:spPr bwMode="auto">
              <a:xfrm>
                <a:off x="4844" y="2256"/>
                <a:ext cx="21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C</a:t>
                </a:r>
                <a:endParaRPr lang="pt-BR" altLang="pt-BR"/>
              </a:p>
            </p:txBody>
          </p:sp>
        </p:grpSp>
        <p:sp>
          <p:nvSpPr>
            <p:cNvPr id="74765" name="Text Box 32"/>
            <p:cNvSpPr txBox="1">
              <a:spLocks noChangeArrowheads="1"/>
            </p:cNvSpPr>
            <p:nvPr/>
          </p:nvSpPr>
          <p:spPr bwMode="auto">
            <a:xfrm>
              <a:off x="2597" y="153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4766" name="Text Box 33"/>
            <p:cNvSpPr txBox="1">
              <a:spLocks noChangeArrowheads="1"/>
            </p:cNvSpPr>
            <p:nvPr/>
          </p:nvSpPr>
          <p:spPr bwMode="auto">
            <a:xfrm>
              <a:off x="2597" y="196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4767" name="Text Box 34"/>
            <p:cNvSpPr txBox="1">
              <a:spLocks noChangeArrowheads="1"/>
            </p:cNvSpPr>
            <p:nvPr/>
          </p:nvSpPr>
          <p:spPr bwMode="auto">
            <a:xfrm>
              <a:off x="2577" y="345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0.5</a:t>
              </a:r>
            </a:p>
          </p:txBody>
        </p:sp>
        <p:sp>
          <p:nvSpPr>
            <p:cNvPr id="74768" name="Text Box 35"/>
            <p:cNvSpPr txBox="1">
              <a:spLocks noChangeArrowheads="1"/>
            </p:cNvSpPr>
            <p:nvPr/>
          </p:nvSpPr>
          <p:spPr bwMode="auto">
            <a:xfrm>
              <a:off x="3105" y="187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0.6</a:t>
              </a:r>
            </a:p>
          </p:txBody>
        </p:sp>
        <p:sp>
          <p:nvSpPr>
            <p:cNvPr id="74769" name="Text Box 36"/>
            <p:cNvSpPr txBox="1">
              <a:spLocks noChangeArrowheads="1"/>
            </p:cNvSpPr>
            <p:nvPr/>
          </p:nvSpPr>
          <p:spPr bwMode="auto">
            <a:xfrm>
              <a:off x="3057" y="312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0.1</a:t>
              </a:r>
            </a:p>
          </p:txBody>
        </p:sp>
        <p:sp>
          <p:nvSpPr>
            <p:cNvPr id="74770" name="Text Box 37"/>
            <p:cNvSpPr txBox="1">
              <a:spLocks noChangeArrowheads="1"/>
            </p:cNvSpPr>
            <p:nvPr/>
          </p:nvSpPr>
          <p:spPr bwMode="auto">
            <a:xfrm>
              <a:off x="2577" y="306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0.4</a:t>
              </a:r>
            </a:p>
          </p:txBody>
        </p:sp>
        <p:sp>
          <p:nvSpPr>
            <p:cNvPr id="74771" name="Text Box 38"/>
            <p:cNvSpPr txBox="1">
              <a:spLocks noChangeArrowheads="1"/>
            </p:cNvSpPr>
            <p:nvPr/>
          </p:nvSpPr>
          <p:spPr bwMode="auto">
            <a:xfrm>
              <a:off x="3921" y="167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4772" name="Text Box 39"/>
            <p:cNvSpPr txBox="1">
              <a:spLocks noChangeArrowheads="1"/>
            </p:cNvSpPr>
            <p:nvPr/>
          </p:nvSpPr>
          <p:spPr bwMode="auto">
            <a:xfrm>
              <a:off x="3825" y="239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4773" name="Text Box 40"/>
            <p:cNvSpPr txBox="1">
              <a:spLocks noChangeArrowheads="1"/>
            </p:cNvSpPr>
            <p:nvPr/>
          </p:nvSpPr>
          <p:spPr bwMode="auto">
            <a:xfrm>
              <a:off x="3941" y="32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0.7</a:t>
              </a:r>
            </a:p>
          </p:txBody>
        </p:sp>
      </p:grpSp>
      <p:sp>
        <p:nvSpPr>
          <p:cNvPr id="74757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816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Inicializa pesos</a:t>
            </a:r>
            <a:endParaRPr lang="pt-BR" altLang="pt-BR" b="1"/>
          </a:p>
        </p:txBody>
      </p:sp>
      <p:sp>
        <p:nvSpPr>
          <p:cNvPr id="74758" name="Text Box 42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4759" name="Text Box 43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4760" name="Text Box 44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4761" name="Text Box 45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4762" name="Text Box 46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4763" name="Text Box 47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679703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5822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5823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824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825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5780" name="Group 8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1617" y="1248"/>
            <a:chExt cx="3663" cy="2784"/>
          </a:xfrm>
        </p:grpSpPr>
        <p:grpSp>
          <p:nvGrpSpPr>
            <p:cNvPr id="75790" name="Group 9"/>
            <p:cNvGrpSpPr>
              <a:grpSpLocks/>
            </p:cNvGrpSpPr>
            <p:nvPr/>
          </p:nvGrpSpPr>
          <p:grpSpPr bwMode="auto">
            <a:xfrm>
              <a:off x="1617" y="1248"/>
              <a:ext cx="3663" cy="2784"/>
              <a:chOff x="2049" y="1536"/>
              <a:chExt cx="3183" cy="2160"/>
            </a:xfrm>
          </p:grpSpPr>
          <p:grpSp>
            <p:nvGrpSpPr>
              <p:cNvPr id="75800" name="Group 10"/>
              <p:cNvGrpSpPr>
                <a:grpSpLocks/>
              </p:cNvGrpSpPr>
              <p:nvPr/>
            </p:nvGrpSpPr>
            <p:grpSpPr bwMode="auto">
              <a:xfrm>
                <a:off x="2064" y="1536"/>
                <a:ext cx="3168" cy="2160"/>
                <a:chOff x="1152" y="1440"/>
                <a:chExt cx="4063" cy="2544"/>
              </a:xfrm>
            </p:grpSpPr>
            <p:sp>
              <p:nvSpPr>
                <p:cNvPr id="75804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206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5" name="Oval 12"/>
                <p:cNvSpPr>
                  <a:spLocks noChangeArrowheads="1"/>
                </p:cNvSpPr>
                <p:nvPr/>
              </p:nvSpPr>
              <p:spPr bwMode="auto">
                <a:xfrm>
                  <a:off x="2928" y="2513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6" name="Oval 13"/>
                <p:cNvSpPr>
                  <a:spLocks noChangeArrowheads="1"/>
                </p:cNvSpPr>
                <p:nvPr/>
              </p:nvSpPr>
              <p:spPr bwMode="auto">
                <a:xfrm>
                  <a:off x="2928" y="1440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7" name="Oval 14"/>
                <p:cNvSpPr>
                  <a:spLocks noChangeArrowheads="1"/>
                </p:cNvSpPr>
                <p:nvPr/>
              </p:nvSpPr>
              <p:spPr bwMode="auto">
                <a:xfrm>
                  <a:off x="4272" y="2496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8" name="Line 15"/>
                <p:cNvSpPr>
                  <a:spLocks noChangeShapeType="1"/>
                </p:cNvSpPr>
                <p:nvPr/>
              </p:nvSpPr>
              <p:spPr bwMode="auto">
                <a:xfrm>
                  <a:off x="1152" y="220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0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112" y="1679"/>
                  <a:ext cx="858" cy="4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0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2208"/>
                  <a:ext cx="768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1" name="Line 18"/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86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2" name="Line 19"/>
                <p:cNvSpPr>
                  <a:spLocks noChangeShapeType="1"/>
                </p:cNvSpPr>
                <p:nvPr/>
              </p:nvSpPr>
              <p:spPr bwMode="auto">
                <a:xfrm>
                  <a:off x="3313" y="1718"/>
                  <a:ext cx="959" cy="77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3" name="Line 20"/>
                <p:cNvSpPr>
                  <a:spLocks noChangeShapeType="1"/>
                </p:cNvSpPr>
                <p:nvPr/>
              </p:nvSpPr>
              <p:spPr bwMode="auto">
                <a:xfrm>
                  <a:off x="4656" y="2640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4" name="Oval 21"/>
                <p:cNvSpPr>
                  <a:spLocks noChangeArrowheads="1"/>
                </p:cNvSpPr>
                <p:nvPr/>
              </p:nvSpPr>
              <p:spPr bwMode="auto">
                <a:xfrm>
                  <a:off x="1728" y="302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15" name="Oval 22"/>
                <p:cNvSpPr>
                  <a:spLocks noChangeArrowheads="1"/>
                </p:cNvSpPr>
                <p:nvPr/>
              </p:nvSpPr>
              <p:spPr bwMode="auto">
                <a:xfrm>
                  <a:off x="2970" y="3666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16" name="Line 23"/>
                <p:cNvSpPr>
                  <a:spLocks noChangeShapeType="1"/>
                </p:cNvSpPr>
                <p:nvPr/>
              </p:nvSpPr>
              <p:spPr bwMode="auto">
                <a:xfrm>
                  <a:off x="1152" y="316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7" name="Line 24"/>
                <p:cNvSpPr>
                  <a:spLocks noChangeShapeType="1"/>
                </p:cNvSpPr>
                <p:nvPr/>
              </p:nvSpPr>
              <p:spPr bwMode="auto">
                <a:xfrm>
                  <a:off x="2112" y="3312"/>
                  <a:ext cx="858" cy="39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064" y="1728"/>
                  <a:ext cx="960" cy="13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9" name="Line 26"/>
                <p:cNvSpPr>
                  <a:spLocks noChangeShapeType="1"/>
                </p:cNvSpPr>
                <p:nvPr/>
              </p:nvSpPr>
              <p:spPr bwMode="auto">
                <a:xfrm>
                  <a:off x="2064" y="2400"/>
                  <a:ext cx="949" cy="12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20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70" y="2832"/>
                  <a:ext cx="1002" cy="9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112" y="2784"/>
                  <a:ext cx="816" cy="42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5801" name="Text Box 29"/>
              <p:cNvSpPr txBox="1">
                <a:spLocks noChangeArrowheads="1"/>
              </p:cNvSpPr>
              <p:nvPr/>
            </p:nvSpPr>
            <p:spPr bwMode="auto">
              <a:xfrm>
                <a:off x="2049" y="1872"/>
                <a:ext cx="22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A</a:t>
                </a:r>
                <a:endParaRPr lang="pt-BR" altLang="pt-BR"/>
              </a:p>
            </p:txBody>
          </p:sp>
          <p:sp>
            <p:nvSpPr>
              <p:cNvPr id="75802" name="Text Box 30"/>
              <p:cNvSpPr txBox="1">
                <a:spLocks noChangeArrowheads="1"/>
              </p:cNvSpPr>
              <p:nvPr/>
            </p:nvSpPr>
            <p:spPr bwMode="auto">
              <a:xfrm>
                <a:off x="2049" y="2640"/>
                <a:ext cx="212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B</a:t>
                </a:r>
                <a:endParaRPr lang="pt-BR" altLang="pt-BR"/>
              </a:p>
            </p:txBody>
          </p:sp>
          <p:sp>
            <p:nvSpPr>
              <p:cNvPr id="75803" name="Text Box 31"/>
              <p:cNvSpPr txBox="1">
                <a:spLocks noChangeArrowheads="1"/>
              </p:cNvSpPr>
              <p:nvPr/>
            </p:nvSpPr>
            <p:spPr bwMode="auto">
              <a:xfrm>
                <a:off x="4844" y="2256"/>
                <a:ext cx="21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C</a:t>
                </a:r>
                <a:endParaRPr lang="pt-BR" altLang="pt-BR"/>
              </a:p>
            </p:txBody>
          </p:sp>
        </p:grpSp>
        <p:sp>
          <p:nvSpPr>
            <p:cNvPr id="75791" name="Text Box 32"/>
            <p:cNvSpPr txBox="1">
              <a:spLocks noChangeArrowheads="1"/>
            </p:cNvSpPr>
            <p:nvPr/>
          </p:nvSpPr>
          <p:spPr bwMode="auto">
            <a:xfrm>
              <a:off x="2597" y="153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5792" name="Text Box 33"/>
            <p:cNvSpPr txBox="1">
              <a:spLocks noChangeArrowheads="1"/>
            </p:cNvSpPr>
            <p:nvPr/>
          </p:nvSpPr>
          <p:spPr bwMode="auto">
            <a:xfrm>
              <a:off x="2597" y="196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5793" name="Text Box 34"/>
            <p:cNvSpPr txBox="1">
              <a:spLocks noChangeArrowheads="1"/>
            </p:cNvSpPr>
            <p:nvPr/>
          </p:nvSpPr>
          <p:spPr bwMode="auto">
            <a:xfrm>
              <a:off x="2577" y="345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0.5</a:t>
              </a:r>
            </a:p>
          </p:txBody>
        </p:sp>
        <p:sp>
          <p:nvSpPr>
            <p:cNvPr id="75794" name="Text Box 35"/>
            <p:cNvSpPr txBox="1">
              <a:spLocks noChangeArrowheads="1"/>
            </p:cNvSpPr>
            <p:nvPr/>
          </p:nvSpPr>
          <p:spPr bwMode="auto">
            <a:xfrm>
              <a:off x="3105" y="187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0.6</a:t>
              </a:r>
            </a:p>
          </p:txBody>
        </p:sp>
        <p:sp>
          <p:nvSpPr>
            <p:cNvPr id="75795" name="Text Box 36"/>
            <p:cNvSpPr txBox="1">
              <a:spLocks noChangeArrowheads="1"/>
            </p:cNvSpPr>
            <p:nvPr/>
          </p:nvSpPr>
          <p:spPr bwMode="auto">
            <a:xfrm>
              <a:off x="3057" y="312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0.1</a:t>
              </a:r>
            </a:p>
          </p:txBody>
        </p:sp>
        <p:sp>
          <p:nvSpPr>
            <p:cNvPr id="75796" name="Text Box 37"/>
            <p:cNvSpPr txBox="1">
              <a:spLocks noChangeArrowheads="1"/>
            </p:cNvSpPr>
            <p:nvPr/>
          </p:nvSpPr>
          <p:spPr bwMode="auto">
            <a:xfrm>
              <a:off x="2577" y="306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0.4</a:t>
              </a:r>
            </a:p>
          </p:txBody>
        </p:sp>
        <p:sp>
          <p:nvSpPr>
            <p:cNvPr id="75797" name="Text Box 38"/>
            <p:cNvSpPr txBox="1">
              <a:spLocks noChangeArrowheads="1"/>
            </p:cNvSpPr>
            <p:nvPr/>
          </p:nvSpPr>
          <p:spPr bwMode="auto">
            <a:xfrm>
              <a:off x="3921" y="167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5798" name="Text Box 39"/>
            <p:cNvSpPr txBox="1">
              <a:spLocks noChangeArrowheads="1"/>
            </p:cNvSpPr>
            <p:nvPr/>
          </p:nvSpPr>
          <p:spPr bwMode="auto">
            <a:xfrm>
              <a:off x="3825" y="239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5799" name="Text Box 40"/>
            <p:cNvSpPr txBox="1">
              <a:spLocks noChangeArrowheads="1"/>
            </p:cNvSpPr>
            <p:nvPr/>
          </p:nvSpPr>
          <p:spPr bwMode="auto">
            <a:xfrm>
              <a:off x="3941" y="32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0.7</a:t>
              </a:r>
            </a:p>
          </p:txBody>
        </p:sp>
      </p:grpSp>
      <p:sp>
        <p:nvSpPr>
          <p:cNvPr id="75781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3492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Apresenta amostra</a:t>
            </a:r>
            <a:endParaRPr lang="pt-BR" altLang="pt-BR" b="1"/>
          </a:p>
        </p:txBody>
      </p:sp>
      <p:sp>
        <p:nvSpPr>
          <p:cNvPr id="75782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5783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5784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5785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5786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5787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5788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5789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826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051"/>
          <p:cNvSpPr txBox="1">
            <a:spLocks noChangeArrowheads="1"/>
          </p:cNvSpPr>
          <p:nvPr/>
        </p:nvSpPr>
        <p:spPr bwMode="auto">
          <a:xfrm>
            <a:off x="3352800" y="3296816"/>
            <a:ext cx="1524000" cy="2295525"/>
          </a:xfrm>
          <a:prstGeom prst="rect">
            <a:avLst/>
          </a:prstGeom>
          <a:solidFill>
            <a:schemeClr val="bg2"/>
          </a:solidFill>
          <a:ln w="12700">
            <a:solidFill>
              <a:srgbClr val="99FF99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400" b="1"/>
              <a:t>REDE NEURAL</a:t>
            </a: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</p:txBody>
      </p:sp>
      <p:grpSp>
        <p:nvGrpSpPr>
          <p:cNvPr id="7172" name="Group 2052"/>
          <p:cNvGrpSpPr>
            <a:grpSpLocks/>
          </p:cNvGrpSpPr>
          <p:nvPr/>
        </p:nvGrpSpPr>
        <p:grpSpPr bwMode="auto">
          <a:xfrm>
            <a:off x="3200400" y="1772816"/>
            <a:ext cx="5715000" cy="4191000"/>
            <a:chOff x="2016" y="1296"/>
            <a:chExt cx="3600" cy="2640"/>
          </a:xfrm>
        </p:grpSpPr>
        <p:grpSp>
          <p:nvGrpSpPr>
            <p:cNvPr id="7194" name="Group 2053"/>
            <p:cNvGrpSpPr>
              <a:grpSpLocks/>
            </p:cNvGrpSpPr>
            <p:nvPr/>
          </p:nvGrpSpPr>
          <p:grpSpPr bwMode="auto">
            <a:xfrm>
              <a:off x="2016" y="1296"/>
              <a:ext cx="3600" cy="2640"/>
              <a:chOff x="2016" y="1296"/>
              <a:chExt cx="3600" cy="2640"/>
            </a:xfrm>
          </p:grpSpPr>
          <p:grpSp>
            <p:nvGrpSpPr>
              <p:cNvPr id="7196" name="Group 2054"/>
              <p:cNvGrpSpPr>
                <a:grpSpLocks/>
              </p:cNvGrpSpPr>
              <p:nvPr/>
            </p:nvGrpSpPr>
            <p:grpSpPr bwMode="auto">
              <a:xfrm>
                <a:off x="3888" y="2112"/>
                <a:ext cx="1680" cy="960"/>
                <a:chOff x="3504" y="1536"/>
                <a:chExt cx="1680" cy="960"/>
              </a:xfrm>
            </p:grpSpPr>
            <p:sp>
              <p:nvSpPr>
                <p:cNvPr id="7202" name="Text Box 2055"/>
                <p:cNvSpPr txBox="1">
                  <a:spLocks noChangeArrowheads="1"/>
                </p:cNvSpPr>
                <p:nvPr/>
              </p:nvSpPr>
              <p:spPr bwMode="auto">
                <a:xfrm>
                  <a:off x="3598" y="1754"/>
                  <a:ext cx="1490" cy="5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2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pt-BR" altLang="pt-BR" sz="2400">
                      <a:solidFill>
                        <a:srgbClr val="CCECFF"/>
                      </a:solidFill>
                    </a:rPr>
                    <a:t>Amostra/Situação</a:t>
                  </a:r>
                </a:p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pt-BR" altLang="pt-BR" sz="2400">
                      <a:solidFill>
                        <a:srgbClr val="CCECFF"/>
                      </a:solidFill>
                    </a:rPr>
                    <a:t>(meio real)</a:t>
                  </a:r>
                </a:p>
              </p:txBody>
            </p:sp>
            <p:sp>
              <p:nvSpPr>
                <p:cNvPr id="7203" name="Freeform 2056"/>
                <p:cNvSpPr>
                  <a:spLocks/>
                </p:cNvSpPr>
                <p:nvPr/>
              </p:nvSpPr>
              <p:spPr bwMode="auto">
                <a:xfrm>
                  <a:off x="3504" y="1536"/>
                  <a:ext cx="1680" cy="960"/>
                </a:xfrm>
                <a:custGeom>
                  <a:avLst/>
                  <a:gdLst>
                    <a:gd name="T0" fmla="*/ 96 w 1680"/>
                    <a:gd name="T1" fmla="*/ 192 h 960"/>
                    <a:gd name="T2" fmla="*/ 480 w 1680"/>
                    <a:gd name="T3" fmla="*/ 96 h 960"/>
                    <a:gd name="T4" fmla="*/ 720 w 1680"/>
                    <a:gd name="T5" fmla="*/ 96 h 960"/>
                    <a:gd name="T6" fmla="*/ 1056 w 1680"/>
                    <a:gd name="T7" fmla="*/ 0 h 960"/>
                    <a:gd name="T8" fmla="*/ 1440 w 1680"/>
                    <a:gd name="T9" fmla="*/ 96 h 960"/>
                    <a:gd name="T10" fmla="*/ 1632 w 1680"/>
                    <a:gd name="T11" fmla="*/ 192 h 960"/>
                    <a:gd name="T12" fmla="*/ 1680 w 1680"/>
                    <a:gd name="T13" fmla="*/ 480 h 960"/>
                    <a:gd name="T14" fmla="*/ 1488 w 1680"/>
                    <a:gd name="T15" fmla="*/ 720 h 960"/>
                    <a:gd name="T16" fmla="*/ 1200 w 1680"/>
                    <a:gd name="T17" fmla="*/ 816 h 960"/>
                    <a:gd name="T18" fmla="*/ 1056 w 1680"/>
                    <a:gd name="T19" fmla="*/ 960 h 960"/>
                    <a:gd name="T20" fmla="*/ 768 w 1680"/>
                    <a:gd name="T21" fmla="*/ 864 h 960"/>
                    <a:gd name="T22" fmla="*/ 384 w 1680"/>
                    <a:gd name="T23" fmla="*/ 912 h 960"/>
                    <a:gd name="T24" fmla="*/ 144 w 1680"/>
                    <a:gd name="T25" fmla="*/ 768 h 960"/>
                    <a:gd name="T26" fmla="*/ 0 w 1680"/>
                    <a:gd name="T27" fmla="*/ 528 h 960"/>
                    <a:gd name="T28" fmla="*/ 96 w 1680"/>
                    <a:gd name="T29" fmla="*/ 192 h 96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80"/>
                    <a:gd name="T46" fmla="*/ 0 h 960"/>
                    <a:gd name="T47" fmla="*/ 1680 w 1680"/>
                    <a:gd name="T48" fmla="*/ 960 h 96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80" h="960">
                      <a:moveTo>
                        <a:pt x="96" y="192"/>
                      </a:moveTo>
                      <a:lnTo>
                        <a:pt x="480" y="96"/>
                      </a:lnTo>
                      <a:lnTo>
                        <a:pt x="720" y="96"/>
                      </a:lnTo>
                      <a:lnTo>
                        <a:pt x="1056" y="0"/>
                      </a:lnTo>
                      <a:lnTo>
                        <a:pt x="1440" y="96"/>
                      </a:lnTo>
                      <a:lnTo>
                        <a:pt x="1632" y="192"/>
                      </a:lnTo>
                      <a:lnTo>
                        <a:pt x="1680" y="480"/>
                      </a:lnTo>
                      <a:lnTo>
                        <a:pt x="1488" y="720"/>
                      </a:lnTo>
                      <a:lnTo>
                        <a:pt x="1200" y="816"/>
                      </a:lnTo>
                      <a:lnTo>
                        <a:pt x="1056" y="960"/>
                      </a:lnTo>
                      <a:lnTo>
                        <a:pt x="768" y="864"/>
                      </a:lnTo>
                      <a:lnTo>
                        <a:pt x="384" y="912"/>
                      </a:lnTo>
                      <a:lnTo>
                        <a:pt x="144" y="768"/>
                      </a:lnTo>
                      <a:lnTo>
                        <a:pt x="0" y="528"/>
                      </a:lnTo>
                      <a:lnTo>
                        <a:pt x="96" y="19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197" name="AutoShape 2057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576" cy="336"/>
              </a:xfrm>
              <a:prstGeom prst="leftArrow">
                <a:avLst>
                  <a:gd name="adj1" fmla="val 50000"/>
                  <a:gd name="adj2" fmla="val 42857"/>
                </a:avLst>
              </a:prstGeom>
              <a:solidFill>
                <a:srgbClr val="3366FF"/>
              </a:solidFill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/>
              </a:p>
            </p:txBody>
          </p:sp>
          <p:sp>
            <p:nvSpPr>
              <p:cNvPr id="7198" name="AutoShape 2058"/>
              <p:cNvSpPr>
                <a:spLocks noChangeArrowheads="1"/>
              </p:cNvSpPr>
              <p:nvPr/>
            </p:nvSpPr>
            <p:spPr bwMode="auto">
              <a:xfrm>
                <a:off x="3264" y="3264"/>
                <a:ext cx="576" cy="336"/>
              </a:xfrm>
              <a:prstGeom prst="rightArrow">
                <a:avLst>
                  <a:gd name="adj1" fmla="val 50000"/>
                  <a:gd name="adj2" fmla="val 42857"/>
                </a:avLst>
              </a:prstGeom>
              <a:solidFill>
                <a:srgbClr val="3366FF"/>
              </a:solidFill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/>
              </a:p>
            </p:txBody>
          </p:sp>
          <p:sp>
            <p:nvSpPr>
              <p:cNvPr id="7199" name="Text Box 2059"/>
              <p:cNvSpPr txBox="1">
                <a:spLocks noChangeArrowheads="1"/>
              </p:cNvSpPr>
              <p:nvPr/>
            </p:nvSpPr>
            <p:spPr bwMode="auto">
              <a:xfrm>
                <a:off x="3912" y="3168"/>
                <a:ext cx="127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4000">
                    <a:solidFill>
                      <a:srgbClr val="99FF99"/>
                    </a:solidFill>
                  </a:rPr>
                  <a:t>Resposta</a:t>
                </a:r>
              </a:p>
            </p:txBody>
          </p:sp>
          <p:sp>
            <p:nvSpPr>
              <p:cNvPr id="7200" name="Rectangle 2060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3600" cy="2640"/>
              </a:xfrm>
              <a:prstGeom prst="rect">
                <a:avLst/>
              </a:prstGeom>
              <a:noFill/>
              <a:ln w="12700">
                <a:solidFill>
                  <a:srgbClr val="CCECFF"/>
                </a:solidFill>
                <a:prstDash val="lgDash"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pt-BR" altLang="pt-BR" sz="2400">
                  <a:solidFill>
                    <a:srgbClr val="3366FF"/>
                  </a:solidFill>
                </a:endParaRPr>
              </a:p>
            </p:txBody>
          </p:sp>
          <p:sp>
            <p:nvSpPr>
              <p:cNvPr id="7201" name="Text Box 2061"/>
              <p:cNvSpPr txBox="1">
                <a:spLocks noChangeArrowheads="1"/>
              </p:cNvSpPr>
              <p:nvPr/>
            </p:nvSpPr>
            <p:spPr bwMode="auto">
              <a:xfrm>
                <a:off x="4584" y="1344"/>
                <a:ext cx="9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2400" b="1">
                    <a:solidFill>
                      <a:srgbClr val="CCECFF"/>
                    </a:solidFill>
                  </a:rPr>
                  <a:t>Utilização</a:t>
                </a:r>
              </a:p>
            </p:txBody>
          </p:sp>
        </p:grpSp>
        <p:sp>
          <p:nvSpPr>
            <p:cNvPr id="7195" name="Text Box 2062"/>
            <p:cNvSpPr txBox="1">
              <a:spLocks noChangeArrowheads="1"/>
            </p:cNvSpPr>
            <p:nvPr/>
          </p:nvSpPr>
          <p:spPr bwMode="auto">
            <a:xfrm>
              <a:off x="2208" y="3168"/>
              <a:ext cx="8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lang="pt-BR" altLang="pt-BR" sz="2400" dirty="0">
                <a:solidFill>
                  <a:srgbClr val="CCECFF"/>
                </a:solidFill>
              </a:endParaRPr>
            </a:p>
          </p:txBody>
        </p:sp>
      </p:grpSp>
      <p:grpSp>
        <p:nvGrpSpPr>
          <p:cNvPr id="7173" name="Group 2063"/>
          <p:cNvGrpSpPr>
            <a:grpSpLocks/>
          </p:cNvGrpSpPr>
          <p:nvPr/>
        </p:nvGrpSpPr>
        <p:grpSpPr bwMode="auto">
          <a:xfrm>
            <a:off x="457200" y="2001416"/>
            <a:ext cx="4572000" cy="4191000"/>
            <a:chOff x="288" y="1440"/>
            <a:chExt cx="2880" cy="2640"/>
          </a:xfrm>
        </p:grpSpPr>
        <p:grpSp>
          <p:nvGrpSpPr>
            <p:cNvPr id="7174" name="Group 2064"/>
            <p:cNvGrpSpPr>
              <a:grpSpLocks/>
            </p:cNvGrpSpPr>
            <p:nvPr/>
          </p:nvGrpSpPr>
          <p:grpSpPr bwMode="auto">
            <a:xfrm>
              <a:off x="384" y="2400"/>
              <a:ext cx="960" cy="1440"/>
              <a:chOff x="720" y="1824"/>
              <a:chExt cx="960" cy="1440"/>
            </a:xfrm>
          </p:grpSpPr>
          <p:grpSp>
            <p:nvGrpSpPr>
              <p:cNvPr id="7178" name="Group 2065"/>
              <p:cNvGrpSpPr>
                <a:grpSpLocks/>
              </p:cNvGrpSpPr>
              <p:nvPr/>
            </p:nvGrpSpPr>
            <p:grpSpPr bwMode="auto">
              <a:xfrm>
                <a:off x="720" y="1824"/>
                <a:ext cx="960" cy="1440"/>
                <a:chOff x="912" y="2064"/>
                <a:chExt cx="960" cy="1440"/>
              </a:xfrm>
            </p:grpSpPr>
            <p:sp>
              <p:nvSpPr>
                <p:cNvPr id="7180" name="Freeform 2066"/>
                <p:cNvSpPr>
                  <a:spLocks/>
                </p:cNvSpPr>
                <p:nvPr/>
              </p:nvSpPr>
              <p:spPr bwMode="auto">
                <a:xfrm>
                  <a:off x="912" y="2070"/>
                  <a:ext cx="936" cy="1434"/>
                </a:xfrm>
                <a:custGeom>
                  <a:avLst/>
                  <a:gdLst>
                    <a:gd name="T0" fmla="*/ 0 w 936"/>
                    <a:gd name="T1" fmla="*/ 1008 h 1434"/>
                    <a:gd name="T2" fmla="*/ 0 w 936"/>
                    <a:gd name="T3" fmla="*/ 1248 h 1434"/>
                    <a:gd name="T4" fmla="*/ 240 w 936"/>
                    <a:gd name="T5" fmla="*/ 1200 h 1434"/>
                    <a:gd name="T6" fmla="*/ 480 w 936"/>
                    <a:gd name="T7" fmla="*/ 1200 h 1434"/>
                    <a:gd name="T8" fmla="*/ 672 w 936"/>
                    <a:gd name="T9" fmla="*/ 1248 h 1434"/>
                    <a:gd name="T10" fmla="*/ 936 w 936"/>
                    <a:gd name="T11" fmla="*/ 1380 h 1434"/>
                    <a:gd name="T12" fmla="*/ 936 w 936"/>
                    <a:gd name="T13" fmla="*/ 0 h 1434"/>
                    <a:gd name="T14" fmla="*/ 0 w 936"/>
                    <a:gd name="T15" fmla="*/ 0 h 1434"/>
                    <a:gd name="T16" fmla="*/ 0 w 936"/>
                    <a:gd name="T17" fmla="*/ 1008 h 14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36"/>
                    <a:gd name="T28" fmla="*/ 0 h 1434"/>
                    <a:gd name="T29" fmla="*/ 936 w 936"/>
                    <a:gd name="T30" fmla="*/ 1434 h 143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36" h="1434">
                      <a:moveTo>
                        <a:pt x="0" y="1008"/>
                      </a:moveTo>
                      <a:lnTo>
                        <a:pt x="0" y="1248"/>
                      </a:lnTo>
                      <a:lnTo>
                        <a:pt x="240" y="1200"/>
                      </a:lnTo>
                      <a:lnTo>
                        <a:pt x="480" y="1200"/>
                      </a:lnTo>
                      <a:lnTo>
                        <a:pt x="672" y="1248"/>
                      </a:lnTo>
                      <a:cubicBezTo>
                        <a:pt x="920" y="1397"/>
                        <a:pt x="829" y="1434"/>
                        <a:pt x="936" y="1380"/>
                      </a:cubicBezTo>
                      <a:lnTo>
                        <a:pt x="936" y="0"/>
                      </a:lnTo>
                      <a:lnTo>
                        <a:pt x="0" y="0"/>
                      </a:lnTo>
                      <a:lnTo>
                        <a:pt x="0" y="100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1" name="Line 2067"/>
                <p:cNvSpPr>
                  <a:spLocks noChangeShapeType="1"/>
                </p:cNvSpPr>
                <p:nvPr/>
              </p:nvSpPr>
              <p:spPr bwMode="auto">
                <a:xfrm>
                  <a:off x="912" y="2064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2" name="Line 2068"/>
                <p:cNvSpPr>
                  <a:spLocks noChangeShapeType="1"/>
                </p:cNvSpPr>
                <p:nvPr/>
              </p:nvSpPr>
              <p:spPr bwMode="auto">
                <a:xfrm>
                  <a:off x="912" y="2208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3" name="Line 2069"/>
                <p:cNvSpPr>
                  <a:spLocks noChangeShapeType="1"/>
                </p:cNvSpPr>
                <p:nvPr/>
              </p:nvSpPr>
              <p:spPr bwMode="auto">
                <a:xfrm>
                  <a:off x="912" y="2352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4" name="Line 2070"/>
                <p:cNvSpPr>
                  <a:spLocks noChangeShapeType="1"/>
                </p:cNvSpPr>
                <p:nvPr/>
              </p:nvSpPr>
              <p:spPr bwMode="auto">
                <a:xfrm>
                  <a:off x="912" y="2496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5" name="Line 2071"/>
                <p:cNvSpPr>
                  <a:spLocks noChangeShapeType="1"/>
                </p:cNvSpPr>
                <p:nvPr/>
              </p:nvSpPr>
              <p:spPr bwMode="auto">
                <a:xfrm>
                  <a:off x="912" y="2640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6" name="Line 2072"/>
                <p:cNvSpPr>
                  <a:spLocks noChangeShapeType="1"/>
                </p:cNvSpPr>
                <p:nvPr/>
              </p:nvSpPr>
              <p:spPr bwMode="auto">
                <a:xfrm>
                  <a:off x="912" y="2928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7" name="Line 2073"/>
                <p:cNvSpPr>
                  <a:spLocks noChangeShapeType="1"/>
                </p:cNvSpPr>
                <p:nvPr/>
              </p:nvSpPr>
              <p:spPr bwMode="auto">
                <a:xfrm>
                  <a:off x="912" y="2784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8" name="Line 2074"/>
                <p:cNvSpPr>
                  <a:spLocks noChangeShapeType="1"/>
                </p:cNvSpPr>
                <p:nvPr/>
              </p:nvSpPr>
              <p:spPr bwMode="auto">
                <a:xfrm>
                  <a:off x="912" y="3072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89" name="Line 2075"/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90" name="Line 2076"/>
                <p:cNvSpPr>
                  <a:spLocks noChangeShapeType="1"/>
                </p:cNvSpPr>
                <p:nvPr/>
              </p:nvSpPr>
              <p:spPr bwMode="auto">
                <a:xfrm>
                  <a:off x="1104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91" name="Line 2077"/>
                <p:cNvSpPr>
                  <a:spLocks noChangeShapeType="1"/>
                </p:cNvSpPr>
                <p:nvPr/>
              </p:nvSpPr>
              <p:spPr bwMode="auto">
                <a:xfrm>
                  <a:off x="1296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92" name="Line 2078"/>
                <p:cNvSpPr>
                  <a:spLocks noChangeShapeType="1"/>
                </p:cNvSpPr>
                <p:nvPr/>
              </p:nvSpPr>
              <p:spPr bwMode="auto">
                <a:xfrm>
                  <a:off x="1488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193" name="Line 2079"/>
                <p:cNvSpPr>
                  <a:spLocks noChangeShapeType="1"/>
                </p:cNvSpPr>
                <p:nvPr/>
              </p:nvSpPr>
              <p:spPr bwMode="auto">
                <a:xfrm>
                  <a:off x="1680" y="2064"/>
                  <a:ext cx="0" cy="1344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179" name="Text Box 2080"/>
              <p:cNvSpPr txBox="1">
                <a:spLocks noChangeArrowheads="1"/>
              </p:cNvSpPr>
              <p:nvPr/>
            </p:nvSpPr>
            <p:spPr bwMode="auto">
              <a:xfrm>
                <a:off x="912" y="2180"/>
                <a:ext cx="560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4000" b="1">
                    <a:solidFill>
                      <a:srgbClr val="3366FF"/>
                    </a:solidFill>
                  </a:rPr>
                  <a:t>BD</a:t>
                </a:r>
              </a:p>
            </p:txBody>
          </p:sp>
        </p:grpSp>
        <p:sp>
          <p:nvSpPr>
            <p:cNvPr id="7175" name="AutoShape 2081"/>
            <p:cNvSpPr>
              <a:spLocks noChangeArrowheads="1"/>
            </p:cNvSpPr>
            <p:nvPr/>
          </p:nvSpPr>
          <p:spPr bwMode="auto">
            <a:xfrm>
              <a:off x="1392" y="2928"/>
              <a:ext cx="576" cy="336"/>
            </a:xfrm>
            <a:prstGeom prst="rightArrow">
              <a:avLst>
                <a:gd name="adj1" fmla="val 50000"/>
                <a:gd name="adj2" fmla="val 4285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pt-BR" altLang="pt-BR" sz="2400"/>
            </a:p>
          </p:txBody>
        </p:sp>
        <p:sp>
          <p:nvSpPr>
            <p:cNvPr id="7176" name="Rectangle 2082"/>
            <p:cNvSpPr>
              <a:spLocks noChangeArrowheads="1"/>
            </p:cNvSpPr>
            <p:nvPr/>
          </p:nvSpPr>
          <p:spPr bwMode="auto">
            <a:xfrm>
              <a:off x="288" y="1440"/>
              <a:ext cx="2880" cy="264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lg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pt-BR" altLang="pt-BR" sz="2400">
                <a:solidFill>
                  <a:schemeClr val="tx2"/>
                </a:solidFill>
              </a:endParaRPr>
            </a:p>
          </p:txBody>
        </p:sp>
        <p:sp>
          <p:nvSpPr>
            <p:cNvPr id="7177" name="Text Box 2083"/>
            <p:cNvSpPr txBox="1">
              <a:spLocks noChangeArrowheads="1"/>
            </p:cNvSpPr>
            <p:nvPr/>
          </p:nvSpPr>
          <p:spPr bwMode="auto">
            <a:xfrm>
              <a:off x="422" y="1514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2400" b="1">
                  <a:solidFill>
                    <a:schemeClr val="accent1"/>
                  </a:solidFill>
                </a:rPr>
                <a:t>Aprendizado</a:t>
              </a:r>
            </a:p>
          </p:txBody>
        </p:sp>
      </p:grpSp>
      <p:sp>
        <p:nvSpPr>
          <p:cNvPr id="3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188507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6843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6844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6845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6846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6804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5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6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7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8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09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0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1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2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3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4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15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16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7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8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9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0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1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2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6823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6824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6825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6826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6827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6828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6829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6830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6831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6832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6833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6834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6835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6836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6837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6838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6839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6840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6841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6842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856413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7867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7868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7869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7870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7828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29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0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1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2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3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4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5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6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7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8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9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40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1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2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3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4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5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6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7847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7848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7849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7850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7851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7852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7853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7854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7855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7856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7857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7858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7859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7860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7861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7862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7863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7864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7865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7866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9138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8891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8892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893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894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8852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3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4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5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6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7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8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9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0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1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2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63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64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5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6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7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8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9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70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8871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8872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8873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8874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8875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8876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8877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8878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8879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8880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8881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8882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8883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8884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8885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8886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8887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8888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8889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8890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25343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991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991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91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91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9876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7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8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9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0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1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2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3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4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5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6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7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8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9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0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1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2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3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4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9895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9896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9897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9898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9899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9900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9901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9902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9903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9904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9905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9906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9907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9908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9909" name="Text Box 44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79910" name="Text Box 45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9911" name="Text Box 46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9912" name="Text Box 47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9913" name="Text Box 48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9914" name="Text Box 49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9915" name="Text Box 50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001643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089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0941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0942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943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944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0900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1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2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3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4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5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6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7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8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9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0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11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12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3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4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5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6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7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8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0919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0920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0921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0922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0923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0924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0925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0926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0927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0928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0929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80930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3637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erro</a:t>
            </a:r>
            <a:endParaRPr lang="pt-BR" altLang="pt-BR" b="1"/>
          </a:p>
        </p:txBody>
      </p:sp>
      <p:sp>
        <p:nvSpPr>
          <p:cNvPr id="80931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0932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0933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0934" name="Text Box 43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0935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0936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0937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0938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0939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0940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46834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196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196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96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96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1924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5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6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7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8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29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0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1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2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3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4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35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36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7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8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9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0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1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2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1943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1944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1945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1946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1947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1948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1949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1950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1951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1952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1953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81955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1956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1957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1958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1960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1961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1962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1963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1964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1965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  <p:sp>
        <p:nvSpPr>
          <p:cNvPr id="50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568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 dirty="0">
                <a:solidFill>
                  <a:srgbClr val="99FF99"/>
                </a:solidFill>
              </a:rPr>
              <a:t>Corrige pesos</a:t>
            </a:r>
            <a:endParaRPr lang="pt-BR" altLang="pt-BR" b="1" dirty="0"/>
          </a:p>
        </p:txBody>
      </p:sp>
    </p:spTree>
    <p:extLst>
      <p:ext uri="{BB962C8B-B14F-4D97-AF65-F5344CB8AC3E}">
        <p14:creationId xmlns:p14="http://schemas.microsoft.com/office/powerpoint/2010/main" val="40017805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2947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2993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2994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95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96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2948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49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0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1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2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3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4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5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6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7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8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9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60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1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2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3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4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5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6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2967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2968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2969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2970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2971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2972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2973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2974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2975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0.25</a:t>
            </a:r>
          </a:p>
        </p:txBody>
      </p:sp>
      <p:sp>
        <p:nvSpPr>
          <p:cNvPr id="82976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0.28</a:t>
            </a:r>
          </a:p>
        </p:txBody>
      </p:sp>
      <p:sp>
        <p:nvSpPr>
          <p:cNvPr id="82977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0.73</a:t>
            </a:r>
          </a:p>
        </p:txBody>
      </p:sp>
      <p:sp>
        <p:nvSpPr>
          <p:cNvPr id="82978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568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 dirty="0">
                <a:solidFill>
                  <a:srgbClr val="99FF99"/>
                </a:solidFill>
              </a:rPr>
              <a:t>Corrige pesos</a:t>
            </a:r>
            <a:endParaRPr lang="pt-BR" altLang="pt-BR" b="1" dirty="0"/>
          </a:p>
        </p:txBody>
      </p:sp>
      <p:sp>
        <p:nvSpPr>
          <p:cNvPr id="82979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2980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2981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2982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2983" name="Line 43"/>
          <p:cNvSpPr>
            <a:spLocks noChangeShapeType="1"/>
          </p:cNvSpPr>
          <p:nvPr/>
        </p:nvSpPr>
        <p:spPr bwMode="auto">
          <a:xfrm flipH="1" flipV="1">
            <a:off x="6324600" y="3124200"/>
            <a:ext cx="685800" cy="6858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4" name="Line 44"/>
          <p:cNvSpPr>
            <a:spLocks noChangeShapeType="1"/>
          </p:cNvSpPr>
          <p:nvPr/>
        </p:nvSpPr>
        <p:spPr bwMode="auto">
          <a:xfrm flipH="1" flipV="1">
            <a:off x="6248400" y="4267200"/>
            <a:ext cx="685800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5" name="Line 45"/>
          <p:cNvSpPr>
            <a:spLocks noChangeShapeType="1"/>
          </p:cNvSpPr>
          <p:nvPr/>
        </p:nvSpPr>
        <p:spPr bwMode="auto">
          <a:xfrm flipH="1">
            <a:off x="6248400" y="4495800"/>
            <a:ext cx="685800" cy="6858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6" name="Text Box 46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2987" name="Text Box 47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2988" name="Text Box 48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2989" name="Text Box 49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2990" name="Text Box 50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2991" name="Text Box 51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7953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4995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5042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5043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5044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5045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4996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4997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4998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4999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5000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1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2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3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4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5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6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5007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5008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09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10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11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12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13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14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5015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5016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5017" name="Text Box 29"/>
          <p:cNvSpPr txBox="1">
            <a:spLocks noChangeArrowheads="1"/>
          </p:cNvSpPr>
          <p:nvPr/>
        </p:nvSpPr>
        <p:spPr bwMode="auto">
          <a:xfrm>
            <a:off x="4191000" y="24384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 dirty="0"/>
              <a:t>0.31</a:t>
            </a:r>
          </a:p>
        </p:txBody>
      </p:sp>
      <p:sp>
        <p:nvSpPr>
          <p:cNvPr id="85018" name="Text Box 30"/>
          <p:cNvSpPr txBox="1">
            <a:spLocks noChangeArrowheads="1"/>
          </p:cNvSpPr>
          <p:nvPr/>
        </p:nvSpPr>
        <p:spPr bwMode="auto">
          <a:xfrm>
            <a:off x="4267200" y="3124200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 dirty="0"/>
              <a:t>0.18</a:t>
            </a:r>
          </a:p>
        </p:txBody>
      </p:sp>
      <p:sp>
        <p:nvSpPr>
          <p:cNvPr id="85019" name="Text Box 31"/>
          <p:cNvSpPr txBox="1">
            <a:spLocks noChangeArrowheads="1"/>
          </p:cNvSpPr>
          <p:nvPr/>
        </p:nvSpPr>
        <p:spPr bwMode="auto">
          <a:xfrm>
            <a:off x="4267200" y="5546725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 dirty="0"/>
              <a:t>0.51</a:t>
            </a:r>
          </a:p>
        </p:txBody>
      </p:sp>
      <p:sp>
        <p:nvSpPr>
          <p:cNvPr id="85020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0.62</a:t>
            </a:r>
          </a:p>
        </p:txBody>
      </p:sp>
      <p:sp>
        <p:nvSpPr>
          <p:cNvPr id="85021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0.15</a:t>
            </a:r>
          </a:p>
        </p:txBody>
      </p:sp>
      <p:sp>
        <p:nvSpPr>
          <p:cNvPr id="85022" name="Text Box 34"/>
          <p:cNvSpPr txBox="1">
            <a:spLocks noChangeArrowheads="1"/>
          </p:cNvSpPr>
          <p:nvPr/>
        </p:nvSpPr>
        <p:spPr bwMode="auto">
          <a:xfrm>
            <a:off x="4191000" y="48609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 dirty="0"/>
              <a:t>0.42</a:t>
            </a:r>
          </a:p>
        </p:txBody>
      </p:sp>
      <p:sp>
        <p:nvSpPr>
          <p:cNvPr id="85023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0.25</a:t>
            </a:r>
          </a:p>
        </p:txBody>
      </p:sp>
      <p:sp>
        <p:nvSpPr>
          <p:cNvPr id="85024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0.28</a:t>
            </a:r>
          </a:p>
        </p:txBody>
      </p:sp>
      <p:sp>
        <p:nvSpPr>
          <p:cNvPr id="85025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0.73</a:t>
            </a:r>
          </a:p>
        </p:txBody>
      </p:sp>
      <p:sp>
        <p:nvSpPr>
          <p:cNvPr id="85026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568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Corrige pesos</a:t>
            </a:r>
            <a:endParaRPr lang="pt-BR" altLang="pt-BR" b="1"/>
          </a:p>
        </p:txBody>
      </p:sp>
      <p:sp>
        <p:nvSpPr>
          <p:cNvPr id="85027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5028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5029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5030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5031" name="Line 43"/>
          <p:cNvSpPr>
            <a:spLocks noChangeShapeType="1"/>
          </p:cNvSpPr>
          <p:nvPr/>
        </p:nvSpPr>
        <p:spPr bwMode="auto">
          <a:xfrm flipH="1">
            <a:off x="4267200" y="2590800"/>
            <a:ext cx="914400" cy="6096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32" name="Line 44"/>
          <p:cNvSpPr>
            <a:spLocks noChangeShapeType="1"/>
          </p:cNvSpPr>
          <p:nvPr/>
        </p:nvSpPr>
        <p:spPr bwMode="auto">
          <a:xfrm flipH="1">
            <a:off x="4038600" y="2667000"/>
            <a:ext cx="1219200" cy="20574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33" name="Line 45"/>
          <p:cNvSpPr>
            <a:spLocks noChangeShapeType="1"/>
          </p:cNvSpPr>
          <p:nvPr/>
        </p:nvSpPr>
        <p:spPr bwMode="auto">
          <a:xfrm flipH="1">
            <a:off x="4267200" y="4191000"/>
            <a:ext cx="914400" cy="6096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34" name="Line 46"/>
          <p:cNvSpPr>
            <a:spLocks noChangeShapeType="1"/>
          </p:cNvSpPr>
          <p:nvPr/>
        </p:nvSpPr>
        <p:spPr bwMode="auto">
          <a:xfrm flipH="1" flipV="1">
            <a:off x="4114800" y="5105400"/>
            <a:ext cx="1066800" cy="6096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35" name="Line 47"/>
          <p:cNvSpPr>
            <a:spLocks noChangeShapeType="1"/>
          </p:cNvSpPr>
          <p:nvPr/>
        </p:nvSpPr>
        <p:spPr bwMode="auto">
          <a:xfrm flipH="1" flipV="1">
            <a:off x="3962400" y="3657600"/>
            <a:ext cx="1219200" cy="19050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5036" name="Text Box 48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5037" name="Text Box 49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5038" name="Text Box 50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5039" name="Text Box 51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5040" name="Text Box 52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5041" name="Text Box 53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12023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601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6059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0     2     2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6060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061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062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6020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1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2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3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4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5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6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7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8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9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0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31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32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3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4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5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6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7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8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6039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6040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6041" name="Text Box 29"/>
          <p:cNvSpPr txBox="1">
            <a:spLocks noChangeArrowheads="1"/>
          </p:cNvSpPr>
          <p:nvPr/>
        </p:nvSpPr>
        <p:spPr bwMode="auto">
          <a:xfrm>
            <a:off x="4191000" y="2438400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0.31</a:t>
            </a:r>
          </a:p>
        </p:txBody>
      </p:sp>
      <p:sp>
        <p:nvSpPr>
          <p:cNvPr id="86042" name="Text Box 30"/>
          <p:cNvSpPr txBox="1">
            <a:spLocks noChangeArrowheads="1"/>
          </p:cNvSpPr>
          <p:nvPr/>
        </p:nvSpPr>
        <p:spPr bwMode="auto">
          <a:xfrm>
            <a:off x="4267200" y="3124200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0.18</a:t>
            </a:r>
          </a:p>
        </p:txBody>
      </p:sp>
      <p:sp>
        <p:nvSpPr>
          <p:cNvPr id="86043" name="Text Box 31"/>
          <p:cNvSpPr txBox="1">
            <a:spLocks noChangeArrowheads="1"/>
          </p:cNvSpPr>
          <p:nvPr/>
        </p:nvSpPr>
        <p:spPr bwMode="auto">
          <a:xfrm>
            <a:off x="4267200" y="5546725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0.51</a:t>
            </a:r>
          </a:p>
        </p:txBody>
      </p:sp>
      <p:sp>
        <p:nvSpPr>
          <p:cNvPr id="86044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0.62</a:t>
            </a:r>
          </a:p>
        </p:txBody>
      </p:sp>
      <p:sp>
        <p:nvSpPr>
          <p:cNvPr id="86045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0.15</a:t>
            </a:r>
          </a:p>
        </p:txBody>
      </p:sp>
      <p:sp>
        <p:nvSpPr>
          <p:cNvPr id="86046" name="Text Box 34"/>
          <p:cNvSpPr txBox="1">
            <a:spLocks noChangeArrowheads="1"/>
          </p:cNvSpPr>
          <p:nvPr/>
        </p:nvSpPr>
        <p:spPr bwMode="auto">
          <a:xfrm>
            <a:off x="4191000" y="48609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0.42</a:t>
            </a:r>
          </a:p>
        </p:txBody>
      </p:sp>
      <p:sp>
        <p:nvSpPr>
          <p:cNvPr id="86047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0.25</a:t>
            </a:r>
          </a:p>
        </p:txBody>
      </p:sp>
      <p:sp>
        <p:nvSpPr>
          <p:cNvPr id="86048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0.28</a:t>
            </a:r>
          </a:p>
        </p:txBody>
      </p:sp>
      <p:sp>
        <p:nvSpPr>
          <p:cNvPr id="86049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0.73</a:t>
            </a:r>
          </a:p>
        </p:txBody>
      </p:sp>
      <p:sp>
        <p:nvSpPr>
          <p:cNvPr id="86050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3492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Apresenta amostra</a:t>
            </a:r>
            <a:endParaRPr lang="pt-BR" altLang="pt-BR" b="1"/>
          </a:p>
        </p:txBody>
      </p:sp>
      <p:sp>
        <p:nvSpPr>
          <p:cNvPr id="86051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6052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2</a:t>
            </a:r>
          </a:p>
        </p:txBody>
      </p:sp>
      <p:sp>
        <p:nvSpPr>
          <p:cNvPr id="86053" name="Text Box 48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6054" name="Text Box 49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6055" name="Text Box 50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6056" name="Text Box 51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6057" name="Text Box 52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6058" name="Text Box 53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22498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sp>
        <p:nvSpPr>
          <p:cNvPr id="87043" name="Text Box 41"/>
          <p:cNvSpPr txBox="1">
            <a:spLocks noChangeArrowheads="1"/>
          </p:cNvSpPr>
          <p:nvPr/>
        </p:nvSpPr>
        <p:spPr bwMode="auto">
          <a:xfrm>
            <a:off x="990600" y="2590800"/>
            <a:ext cx="73152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4000"/>
              <a:t>...</a:t>
            </a:r>
          </a:p>
          <a:p>
            <a:r>
              <a:rPr lang="pt-BR" altLang="pt-BR" sz="4000"/>
              <a:t>E assim sucessivamente, até que um critério de parada seja atingido</a:t>
            </a:r>
          </a:p>
          <a:p>
            <a:r>
              <a:rPr lang="pt-BR" altLang="pt-BR" sz="40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7011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>
            <a:off x="539552" y="1916832"/>
            <a:ext cx="4680520" cy="4680520"/>
            <a:chOff x="683568" y="1484784"/>
            <a:chExt cx="4680520" cy="4680520"/>
          </a:xfrm>
        </p:grpSpPr>
        <p:sp>
          <p:nvSpPr>
            <p:cNvPr id="33" name="Retângulo 32"/>
            <p:cNvSpPr/>
            <p:nvPr/>
          </p:nvSpPr>
          <p:spPr>
            <a:xfrm>
              <a:off x="683568" y="1484784"/>
              <a:ext cx="4680520" cy="46805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3851920" y="1639833"/>
              <a:ext cx="814647" cy="1213103"/>
              <a:chOff x="3973377" y="1639833"/>
              <a:chExt cx="814647" cy="1213103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95936" y="1916832"/>
                <a:ext cx="780098" cy="936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CaixaDeTexto 16"/>
              <p:cNvSpPr txBox="1"/>
              <p:nvPr/>
            </p:nvSpPr>
            <p:spPr>
              <a:xfrm>
                <a:off x="3973377" y="1639833"/>
                <a:ext cx="8146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Cachorro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2339752" y="2996952"/>
              <a:ext cx="936104" cy="1257097"/>
              <a:chOff x="2339752" y="2996952"/>
              <a:chExt cx="936104" cy="1257097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39752" y="3284984"/>
                <a:ext cx="936104" cy="9690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CaixaDeTexto 17"/>
              <p:cNvSpPr txBox="1"/>
              <p:nvPr/>
            </p:nvSpPr>
            <p:spPr>
              <a:xfrm>
                <a:off x="2389201" y="2996952"/>
                <a:ext cx="8146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Cachorro</a:t>
                </a:r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2339752" y="4615853"/>
              <a:ext cx="944211" cy="1333427"/>
              <a:chOff x="2339752" y="4615853"/>
              <a:chExt cx="944211" cy="1333427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39752" y="4869160"/>
                <a:ext cx="944211" cy="1080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CaixaDeTexto 18"/>
              <p:cNvSpPr txBox="1"/>
              <p:nvPr/>
            </p:nvSpPr>
            <p:spPr>
              <a:xfrm>
                <a:off x="2411760" y="4615853"/>
                <a:ext cx="8146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Cachorro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3995936" y="3045268"/>
              <a:ext cx="1140209" cy="1247828"/>
              <a:chOff x="3995936" y="3045268"/>
              <a:chExt cx="1140209" cy="1247828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95936" y="3284984"/>
                <a:ext cx="1140209" cy="1008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CaixaDeTexto 19"/>
              <p:cNvSpPr txBox="1"/>
              <p:nvPr/>
            </p:nvSpPr>
            <p:spPr>
              <a:xfrm>
                <a:off x="4139952" y="3045268"/>
                <a:ext cx="8146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Cachorro</a:t>
                </a:r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899592" y="2492896"/>
              <a:ext cx="1008112" cy="1235711"/>
              <a:chOff x="899592" y="2697345"/>
              <a:chExt cx="1008112" cy="1235711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99592" y="2924944"/>
                <a:ext cx="1008112" cy="1008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CaixaDeTexto 20"/>
              <p:cNvSpPr txBox="1"/>
              <p:nvPr/>
            </p:nvSpPr>
            <p:spPr>
              <a:xfrm>
                <a:off x="1164474" y="2697345"/>
                <a:ext cx="518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Gato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2339752" y="1519509"/>
              <a:ext cx="873269" cy="1261419"/>
              <a:chOff x="2339752" y="1519509"/>
              <a:chExt cx="873269" cy="1261419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39752" y="1772816"/>
                <a:ext cx="873269" cy="1008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CaixaDeTexto 21"/>
              <p:cNvSpPr txBox="1"/>
              <p:nvPr/>
            </p:nvSpPr>
            <p:spPr>
              <a:xfrm>
                <a:off x="2483768" y="1519509"/>
                <a:ext cx="518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Gato</a:t>
                </a:r>
              </a:p>
            </p:txBody>
          </p:sp>
        </p:grpSp>
        <p:grpSp>
          <p:nvGrpSpPr>
            <p:cNvPr id="29" name="Grupo 28"/>
            <p:cNvGrpSpPr/>
            <p:nvPr/>
          </p:nvGrpSpPr>
          <p:grpSpPr>
            <a:xfrm>
              <a:off x="971600" y="4077072"/>
              <a:ext cx="792088" cy="1253844"/>
              <a:chOff x="971600" y="4339396"/>
              <a:chExt cx="792088" cy="1253844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71600" y="4581128"/>
                <a:ext cx="792088" cy="101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CaixaDeTexto 22"/>
              <p:cNvSpPr txBox="1"/>
              <p:nvPr/>
            </p:nvSpPr>
            <p:spPr>
              <a:xfrm>
                <a:off x="1115616" y="4339396"/>
                <a:ext cx="518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Gato</a:t>
                </a: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3851920" y="4581128"/>
              <a:ext cx="852539" cy="1261419"/>
              <a:chOff x="4139952" y="4687861"/>
              <a:chExt cx="852539" cy="1261419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139952" y="4941168"/>
                <a:ext cx="852539" cy="1008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CaixaDeTexto 23"/>
              <p:cNvSpPr txBox="1"/>
              <p:nvPr/>
            </p:nvSpPr>
            <p:spPr>
              <a:xfrm>
                <a:off x="4309676" y="4687861"/>
                <a:ext cx="518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Gato</a:t>
                </a:r>
              </a:p>
            </p:txBody>
          </p:sp>
        </p:grpSp>
      </p:grpSp>
      <p:sp>
        <p:nvSpPr>
          <p:cNvPr id="34" name="CaixaDeTexto 33"/>
          <p:cNvSpPr txBox="1"/>
          <p:nvPr/>
        </p:nvSpPr>
        <p:spPr>
          <a:xfrm>
            <a:off x="7020272" y="306896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6" name="Seta para a direita 35"/>
          <p:cNvSpPr/>
          <p:nvPr/>
        </p:nvSpPr>
        <p:spPr>
          <a:xfrm>
            <a:off x="5508104" y="3789040"/>
            <a:ext cx="1224136" cy="5760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APRENDIZADO</a:t>
            </a:r>
          </a:p>
          <a:p>
            <a:pPr algn="r"/>
            <a:r>
              <a:rPr lang="pt-BR" sz="1400" dirty="0"/>
              <a:t>DA RN</a:t>
            </a:r>
            <a:endParaRPr lang="pt-BR" sz="14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67544" y="1628800"/>
            <a:ext cx="4868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/>
              <a:t>Exemplos a serem aprendidos (dados/padrões de treinamento)</a:t>
            </a:r>
          </a:p>
        </p:txBody>
      </p:sp>
      <p:cxnSp>
        <p:nvCxnSpPr>
          <p:cNvPr id="39" name="Conector reto 38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3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Correção dos Pesos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176736"/>
            <a:ext cx="7772400" cy="3276600"/>
          </a:xfrm>
        </p:spPr>
        <p:txBody>
          <a:bodyPr>
            <a:normAutofit fontScale="92500" lnSpcReduction="10000"/>
          </a:bodyPr>
          <a:lstStyle/>
          <a:p>
            <a:pPr lvl="1"/>
            <a:endParaRPr lang="pt-BR" altLang="pt-BR" dirty="0"/>
          </a:p>
          <a:p>
            <a:pPr lvl="1"/>
            <a:endParaRPr lang="pt-BR" altLang="pt-BR" dirty="0">
              <a:solidFill>
                <a:srgbClr val="CCECFF"/>
              </a:solidFill>
            </a:endParaRPr>
          </a:p>
          <a:p>
            <a:pPr lvl="1"/>
            <a:endParaRPr lang="pt-BR" altLang="pt-BR" dirty="0">
              <a:solidFill>
                <a:srgbClr val="CCECFF"/>
              </a:solidFill>
            </a:endParaRPr>
          </a:p>
          <a:p>
            <a:pPr lvl="1"/>
            <a:r>
              <a:rPr lang="pt-BR" altLang="pt-BR" dirty="0">
                <a:solidFill>
                  <a:srgbClr val="CCECFF"/>
                </a:solidFill>
              </a:rPr>
              <a:t>Erro instantâneo</a:t>
            </a:r>
            <a:r>
              <a:rPr lang="pt-BR" altLang="pt-BR" dirty="0"/>
              <a:t> no neurônio j:</a:t>
            </a:r>
          </a:p>
          <a:p>
            <a:pPr lvl="1"/>
            <a:endParaRPr lang="pt-BR" altLang="pt-BR" dirty="0"/>
          </a:p>
          <a:p>
            <a:pPr lvl="1"/>
            <a:r>
              <a:rPr lang="pt-BR" altLang="pt-BR" dirty="0">
                <a:solidFill>
                  <a:srgbClr val="CCECFF"/>
                </a:solidFill>
              </a:rPr>
              <a:t>Objetivo</a:t>
            </a:r>
            <a:r>
              <a:rPr lang="pt-BR" altLang="pt-BR" dirty="0"/>
              <a:t>: Minimizar</a:t>
            </a:r>
          </a:p>
          <a:p>
            <a:pPr lvl="1">
              <a:buFontTx/>
              <a:buNone/>
            </a:pPr>
            <a:r>
              <a:rPr lang="pt-BR" altLang="pt-BR" dirty="0"/>
              <a:t>   </a:t>
            </a:r>
            <a:r>
              <a:rPr lang="pt-BR" altLang="pt-BR" dirty="0">
                <a:solidFill>
                  <a:srgbClr val="CCECFF"/>
                </a:solidFill>
              </a:rPr>
              <a:t>Soma dos erros quadráticos</a:t>
            </a:r>
            <a:r>
              <a:rPr lang="pt-BR" altLang="pt-BR" dirty="0"/>
              <a:t> na</a:t>
            </a:r>
          </a:p>
          <a:p>
            <a:pPr lvl="1">
              <a:buFontTx/>
              <a:buNone/>
            </a:pPr>
            <a:r>
              <a:rPr lang="pt-BR" altLang="pt-BR" dirty="0"/>
              <a:t>   camada de saída:</a:t>
            </a:r>
          </a:p>
        </p:txBody>
      </p:sp>
      <p:graphicFrame>
        <p:nvGraphicFramePr>
          <p:cNvPr id="717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566792"/>
              </p:ext>
            </p:extLst>
          </p:nvPr>
        </p:nvGraphicFramePr>
        <p:xfrm>
          <a:off x="5835352" y="4365104"/>
          <a:ext cx="1524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736600" imgH="241300" progId="Equation.3">
                  <p:embed/>
                </p:oleObj>
              </mc:Choice>
              <mc:Fallback>
                <p:oleObj name="Equação" r:id="rId2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352" y="4365104"/>
                        <a:ext cx="1524000" cy="4968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" name="Group 14"/>
          <p:cNvGrpSpPr>
            <a:grpSpLocks/>
          </p:cNvGrpSpPr>
          <p:nvPr/>
        </p:nvGrpSpPr>
        <p:grpSpPr bwMode="auto">
          <a:xfrm>
            <a:off x="6084168" y="5466928"/>
            <a:ext cx="1981200" cy="914400"/>
            <a:chOff x="3552" y="2880"/>
            <a:chExt cx="1248" cy="576"/>
          </a:xfrm>
        </p:grpSpPr>
        <p:sp>
          <p:nvSpPr>
            <p:cNvPr id="7176" name="Rectangle 12"/>
            <p:cNvSpPr>
              <a:spLocks noChangeArrowheads="1"/>
            </p:cNvSpPr>
            <p:nvPr/>
          </p:nvSpPr>
          <p:spPr bwMode="auto">
            <a:xfrm>
              <a:off x="3552" y="2880"/>
              <a:ext cx="1248" cy="5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graphicFrame>
          <p:nvGraphicFramePr>
            <p:cNvPr id="7170" name="Object 0"/>
            <p:cNvGraphicFramePr>
              <a:graphicFrameLocks noChangeAspect="1"/>
            </p:cNvGraphicFramePr>
            <p:nvPr/>
          </p:nvGraphicFramePr>
          <p:xfrm>
            <a:off x="3688" y="2894"/>
            <a:ext cx="977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4" imgW="748975" imgH="431613" progId="Equation.3">
                    <p:embed/>
                  </p:oleObj>
                </mc:Choice>
                <mc:Fallback>
                  <p:oleObj name="Equação" r:id="rId4" imgW="748975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8" y="2894"/>
                          <a:ext cx="977" cy="562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5340212" y="1861743"/>
            <a:ext cx="781747" cy="74595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1" name="Oval 19"/>
          <p:cNvSpPr>
            <a:spLocks noChangeArrowheads="1"/>
          </p:cNvSpPr>
          <p:nvPr/>
        </p:nvSpPr>
        <p:spPr bwMode="auto">
          <a:xfrm>
            <a:off x="2929826" y="1861743"/>
            <a:ext cx="781747" cy="74595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1822351" y="2234722"/>
            <a:ext cx="1042329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>
            <a:off x="3711573" y="2234722"/>
            <a:ext cx="1628639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>
            <a:off x="6121959" y="2234722"/>
            <a:ext cx="1042329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2017788" y="1675254"/>
            <a:ext cx="912038" cy="372979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V="1">
            <a:off x="2017788" y="2421212"/>
            <a:ext cx="912038" cy="435142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4758383" y="1540426"/>
            <a:ext cx="646974" cy="507808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 flipV="1">
            <a:off x="3711573" y="2421210"/>
            <a:ext cx="1628639" cy="839203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6187104" y="1684441"/>
            <a:ext cx="404445" cy="3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j</a:t>
            </a:r>
            <a:endParaRPr lang="pt-BR" altLang="pt-BR" sz="2600" b="1" i="1"/>
          </a:p>
        </p:txBody>
      </p:sp>
      <p:sp>
        <p:nvSpPr>
          <p:cNvPr id="20" name="Text Box 30"/>
          <p:cNvSpPr txBox="1">
            <a:spLocks noChangeArrowheads="1"/>
          </p:cNvSpPr>
          <p:nvPr/>
        </p:nvSpPr>
        <p:spPr bwMode="auto">
          <a:xfrm>
            <a:off x="3711573" y="1684441"/>
            <a:ext cx="390873" cy="3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 dirty="0" err="1"/>
              <a:t>y</a:t>
            </a:r>
            <a:r>
              <a:rPr lang="pt-BR" altLang="pt-BR" sz="2600" b="1" i="1" baseline="-25000" dirty="0" err="1"/>
              <a:t>i</a:t>
            </a:r>
            <a:endParaRPr lang="pt-BR" altLang="pt-BR" sz="2600" b="1" i="1" dirty="0"/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265310" y="1684441"/>
            <a:ext cx="651456" cy="3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 dirty="0" err="1">
                <a:solidFill>
                  <a:schemeClr val="accent1"/>
                </a:solidFill>
              </a:rPr>
              <a:t>w</a:t>
            </a:r>
            <a:r>
              <a:rPr lang="pt-BR" altLang="pt-BR" sz="2600" b="1" i="1" baseline="-25000" dirty="0" err="1">
                <a:solidFill>
                  <a:schemeClr val="accent1"/>
                </a:solidFill>
              </a:rPr>
              <a:t>ji</a:t>
            </a:r>
            <a:endParaRPr lang="pt-BR" altLang="pt-BR" sz="2600" b="1" i="1" dirty="0">
              <a:solidFill>
                <a:schemeClr val="accent1"/>
              </a:solidFill>
            </a:endParaRPr>
          </a:p>
        </p:txBody>
      </p:sp>
      <p:sp>
        <p:nvSpPr>
          <p:cNvPr id="26" name="Oval 18"/>
          <p:cNvSpPr>
            <a:spLocks noChangeArrowheads="1"/>
          </p:cNvSpPr>
          <p:nvPr/>
        </p:nvSpPr>
        <p:spPr bwMode="auto">
          <a:xfrm>
            <a:off x="5340212" y="2856354"/>
            <a:ext cx="781747" cy="74595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121959" y="3229333"/>
            <a:ext cx="1042329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3711573" y="3268617"/>
            <a:ext cx="1693784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3711573" y="2234723"/>
            <a:ext cx="1693784" cy="936772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5" name="Oval 19"/>
          <p:cNvSpPr>
            <a:spLocks noChangeArrowheads="1"/>
          </p:cNvSpPr>
          <p:nvPr/>
        </p:nvSpPr>
        <p:spPr bwMode="auto">
          <a:xfrm>
            <a:off x="2929826" y="2887436"/>
            <a:ext cx="781747" cy="74595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>
            <a:off x="1822351" y="3239416"/>
            <a:ext cx="1042329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7" name="Line 23"/>
          <p:cNvSpPr>
            <a:spLocks noChangeShapeType="1"/>
          </p:cNvSpPr>
          <p:nvPr/>
        </p:nvSpPr>
        <p:spPr bwMode="auto">
          <a:xfrm>
            <a:off x="2017788" y="2679948"/>
            <a:ext cx="912038" cy="372979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8" name="Line 24"/>
          <p:cNvSpPr>
            <a:spLocks noChangeShapeType="1"/>
          </p:cNvSpPr>
          <p:nvPr/>
        </p:nvSpPr>
        <p:spPr bwMode="auto">
          <a:xfrm flipV="1">
            <a:off x="2017788" y="3425906"/>
            <a:ext cx="912038" cy="435142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4493319" y="3425906"/>
            <a:ext cx="912038" cy="435142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315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Correção dos Pesos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lvl="1"/>
            <a:r>
              <a:rPr lang="pt-BR" altLang="pt-BR"/>
              <a:t>A correção dos pesos:</a:t>
            </a:r>
          </a:p>
          <a:p>
            <a:pPr lvl="1"/>
            <a:endParaRPr lang="pt-BR" altLang="pt-BR"/>
          </a:p>
          <a:p>
            <a:pPr lvl="1"/>
            <a:endParaRPr lang="pt-BR" altLang="pt-BR"/>
          </a:p>
          <a:p>
            <a:pPr lvl="1"/>
            <a:endParaRPr lang="pt-BR" altLang="pt-BR"/>
          </a:p>
          <a:p>
            <a:pPr lvl="1"/>
            <a:endParaRPr lang="pt-BR" altLang="pt-BR"/>
          </a:p>
        </p:txBody>
      </p:sp>
      <p:grpSp>
        <p:nvGrpSpPr>
          <p:cNvPr id="8197" name="Group 16"/>
          <p:cNvGrpSpPr>
            <a:grpSpLocks/>
          </p:cNvGrpSpPr>
          <p:nvPr/>
        </p:nvGrpSpPr>
        <p:grpSpPr bwMode="auto">
          <a:xfrm>
            <a:off x="2895600" y="4800600"/>
            <a:ext cx="3276600" cy="1676400"/>
            <a:chOff x="624" y="2112"/>
            <a:chExt cx="2064" cy="1056"/>
          </a:xfrm>
        </p:grpSpPr>
        <p:sp>
          <p:nvSpPr>
            <p:cNvPr id="8210" name="Rectangle 12"/>
            <p:cNvSpPr>
              <a:spLocks noChangeArrowheads="1"/>
            </p:cNvSpPr>
            <p:nvPr/>
          </p:nvSpPr>
          <p:spPr bwMode="auto">
            <a:xfrm>
              <a:off x="624" y="2112"/>
              <a:ext cx="2064" cy="105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graphicFrame>
          <p:nvGraphicFramePr>
            <p:cNvPr id="8194" name="Object 0"/>
            <p:cNvGraphicFramePr>
              <a:graphicFrameLocks noChangeAspect="1"/>
            </p:cNvGraphicFramePr>
            <p:nvPr/>
          </p:nvGraphicFramePr>
          <p:xfrm>
            <a:off x="720" y="2168"/>
            <a:ext cx="1937" cy="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2" imgW="1485900" imgH="660400" progId="Equation.3">
                    <p:embed/>
                  </p:oleObj>
                </mc:Choice>
                <mc:Fallback>
                  <p:oleObj name="Equação" r:id="rId2" imgW="14859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168"/>
                          <a:ext cx="1937" cy="86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8" name="Oval 18"/>
          <p:cNvSpPr>
            <a:spLocks noChangeArrowheads="1"/>
          </p:cNvSpPr>
          <p:nvPr/>
        </p:nvSpPr>
        <p:spPr bwMode="auto">
          <a:xfrm>
            <a:off x="5791200" y="3048000"/>
            <a:ext cx="914400" cy="914400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8199" name="Oval 19"/>
          <p:cNvSpPr>
            <a:spLocks noChangeArrowheads="1"/>
          </p:cNvSpPr>
          <p:nvPr/>
        </p:nvSpPr>
        <p:spPr bwMode="auto">
          <a:xfrm>
            <a:off x="2971800" y="3048000"/>
            <a:ext cx="914400" cy="914400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8200" name="Line 20"/>
          <p:cNvSpPr>
            <a:spLocks noChangeShapeType="1"/>
          </p:cNvSpPr>
          <p:nvPr/>
        </p:nvSpPr>
        <p:spPr bwMode="auto">
          <a:xfrm>
            <a:off x="1676400" y="3505200"/>
            <a:ext cx="1219200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1" name="Line 21"/>
          <p:cNvSpPr>
            <a:spLocks noChangeShapeType="1"/>
          </p:cNvSpPr>
          <p:nvPr/>
        </p:nvSpPr>
        <p:spPr bwMode="auto">
          <a:xfrm>
            <a:off x="3886200" y="3505200"/>
            <a:ext cx="1905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2" name="Line 22"/>
          <p:cNvSpPr>
            <a:spLocks noChangeShapeType="1"/>
          </p:cNvSpPr>
          <p:nvPr/>
        </p:nvSpPr>
        <p:spPr bwMode="auto">
          <a:xfrm>
            <a:off x="6705600" y="3505200"/>
            <a:ext cx="1219200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3" name="Line 23"/>
          <p:cNvSpPr>
            <a:spLocks noChangeShapeType="1"/>
          </p:cNvSpPr>
          <p:nvPr/>
        </p:nvSpPr>
        <p:spPr bwMode="auto">
          <a:xfrm>
            <a:off x="1905000" y="2819400"/>
            <a:ext cx="1066800" cy="4572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4" name="Line 24"/>
          <p:cNvSpPr>
            <a:spLocks noChangeShapeType="1"/>
          </p:cNvSpPr>
          <p:nvPr/>
        </p:nvSpPr>
        <p:spPr bwMode="auto">
          <a:xfrm flipV="1">
            <a:off x="1905000" y="3733800"/>
            <a:ext cx="1066800" cy="5334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5" name="Line 27"/>
          <p:cNvSpPr>
            <a:spLocks noChangeShapeType="1"/>
          </p:cNvSpPr>
          <p:nvPr/>
        </p:nvSpPr>
        <p:spPr bwMode="auto">
          <a:xfrm>
            <a:off x="4800600" y="2819400"/>
            <a:ext cx="1066800" cy="4572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6" name="Line 28"/>
          <p:cNvSpPr>
            <a:spLocks noChangeShapeType="1"/>
          </p:cNvSpPr>
          <p:nvPr/>
        </p:nvSpPr>
        <p:spPr bwMode="auto">
          <a:xfrm flipV="1">
            <a:off x="4800600" y="3733800"/>
            <a:ext cx="1066800" cy="5334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07" name="Text Box 29"/>
          <p:cNvSpPr txBox="1">
            <a:spLocks noChangeArrowheads="1"/>
          </p:cNvSpPr>
          <p:nvPr/>
        </p:nvSpPr>
        <p:spPr bwMode="auto">
          <a:xfrm>
            <a:off x="6781800" y="2952750"/>
            <a:ext cx="473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j</a:t>
            </a:r>
            <a:endParaRPr lang="pt-BR" altLang="pt-BR" sz="2600" b="1" i="1"/>
          </a:p>
        </p:txBody>
      </p:sp>
      <p:sp>
        <p:nvSpPr>
          <p:cNvPr id="8208" name="Text Box 30"/>
          <p:cNvSpPr txBox="1">
            <a:spLocks noChangeArrowheads="1"/>
          </p:cNvSpPr>
          <p:nvPr/>
        </p:nvSpPr>
        <p:spPr bwMode="auto">
          <a:xfrm>
            <a:off x="3886200" y="2952750"/>
            <a:ext cx="45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i</a:t>
            </a:r>
            <a:endParaRPr lang="pt-BR" altLang="pt-BR" sz="2600" b="1" i="1"/>
          </a:p>
        </p:txBody>
      </p:sp>
      <p:sp>
        <p:nvSpPr>
          <p:cNvPr id="8209" name="Text Box 31"/>
          <p:cNvSpPr txBox="1">
            <a:spLocks noChangeArrowheads="1"/>
          </p:cNvSpPr>
          <p:nvPr/>
        </p:nvSpPr>
        <p:spPr bwMode="auto">
          <a:xfrm>
            <a:off x="4533900" y="2952750"/>
            <a:ext cx="762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>
                <a:solidFill>
                  <a:schemeClr val="accent1"/>
                </a:solidFill>
              </a:rPr>
              <a:t>w</a:t>
            </a:r>
            <a:r>
              <a:rPr lang="pt-BR" altLang="pt-BR" sz="2600" b="1" i="1" baseline="-25000">
                <a:solidFill>
                  <a:schemeClr val="accent1"/>
                </a:solidFill>
              </a:rPr>
              <a:t>ji</a:t>
            </a:r>
            <a:endParaRPr lang="pt-BR" altLang="pt-BR" sz="26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746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Correção dos Pesos</a:t>
            </a:r>
          </a:p>
        </p:txBody>
      </p:sp>
      <p:graphicFrame>
        <p:nvGraphicFramePr>
          <p:cNvPr id="82971" name="Object 27"/>
          <p:cNvGraphicFramePr>
            <a:graphicFrameLocks noChangeAspect="1"/>
          </p:cNvGraphicFramePr>
          <p:nvPr/>
        </p:nvGraphicFramePr>
        <p:xfrm>
          <a:off x="381000" y="2133600"/>
          <a:ext cx="19050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748975" imgH="431613" progId="Equation.3">
                  <p:embed/>
                </p:oleObj>
              </mc:Choice>
              <mc:Fallback>
                <p:oleObj name="Equação" r:id="rId2" imgW="748975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33600"/>
                        <a:ext cx="1905000" cy="1095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75" name="Object 31"/>
          <p:cNvGraphicFramePr>
            <a:graphicFrameLocks noChangeAspect="1"/>
          </p:cNvGraphicFramePr>
          <p:nvPr/>
        </p:nvGraphicFramePr>
        <p:xfrm>
          <a:off x="381000" y="3951288"/>
          <a:ext cx="19050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736600" imgH="241300" progId="Equation.3">
                  <p:embed/>
                </p:oleObj>
              </mc:Choice>
              <mc:Fallback>
                <p:oleObj name="Equação" r:id="rId4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51288"/>
                        <a:ext cx="1905000" cy="6207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362200" y="2133600"/>
            <a:ext cx="1752600" cy="1077913"/>
            <a:chOff x="1488" y="1344"/>
            <a:chExt cx="1104" cy="679"/>
          </a:xfrm>
        </p:grpSpPr>
        <p:graphicFrame>
          <p:nvGraphicFramePr>
            <p:cNvPr id="9227" name="Object 23"/>
            <p:cNvGraphicFramePr>
              <a:graphicFrameLocks noChangeAspect="1"/>
            </p:cNvGraphicFramePr>
            <p:nvPr/>
          </p:nvGraphicFramePr>
          <p:xfrm>
            <a:off x="1776" y="1344"/>
            <a:ext cx="816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6" imgW="533169" imgH="444307" progId="Equation.3">
                    <p:embed/>
                  </p:oleObj>
                </mc:Choice>
                <mc:Fallback>
                  <p:oleObj name="Equação" r:id="rId6" imgW="533169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344"/>
                          <a:ext cx="816" cy="679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0" name="AutoShape 32"/>
            <p:cNvSpPr>
              <a:spLocks noChangeArrowheads="1"/>
            </p:cNvSpPr>
            <p:nvPr/>
          </p:nvSpPr>
          <p:spPr bwMode="auto">
            <a:xfrm>
              <a:off x="1488" y="1584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aphicFrame>
        <p:nvGraphicFramePr>
          <p:cNvPr id="82979" name="Object 35"/>
          <p:cNvGraphicFramePr>
            <a:graphicFrameLocks noChangeAspect="1"/>
          </p:cNvGraphicFramePr>
          <p:nvPr/>
        </p:nvGraphicFramePr>
        <p:xfrm>
          <a:off x="4648200" y="2209800"/>
          <a:ext cx="18288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736600" imgH="241300" progId="Equation.3">
                  <p:embed/>
                </p:oleObj>
              </mc:Choice>
              <mc:Fallback>
                <p:oleObj name="Equação" r:id="rId8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209800"/>
                        <a:ext cx="1828800" cy="5953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83" name="Object 39"/>
          <p:cNvGraphicFramePr>
            <a:graphicFrameLocks noChangeAspect="1"/>
          </p:cNvGraphicFramePr>
          <p:nvPr/>
        </p:nvGraphicFramePr>
        <p:xfrm>
          <a:off x="4586288" y="3810000"/>
          <a:ext cx="18907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0" imgW="825142" imgH="355446" progId="Equation.3">
                  <p:embed/>
                </p:oleObj>
              </mc:Choice>
              <mc:Fallback>
                <p:oleObj name="Equação" r:id="rId10" imgW="825142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3810000"/>
                        <a:ext cx="1890712" cy="8112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84" name="Line 40"/>
          <p:cNvSpPr>
            <a:spLocks noChangeShapeType="1"/>
          </p:cNvSpPr>
          <p:nvPr/>
        </p:nvSpPr>
        <p:spPr bwMode="auto">
          <a:xfrm>
            <a:off x="4343400" y="2038350"/>
            <a:ext cx="0" cy="2895600"/>
          </a:xfrm>
          <a:prstGeom prst="line">
            <a:avLst/>
          </a:prstGeom>
          <a:noFill/>
          <a:ln w="38100">
            <a:solidFill>
              <a:srgbClr val="CCE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2362200" y="3732213"/>
            <a:ext cx="1828800" cy="1082675"/>
            <a:chOff x="1488" y="2351"/>
            <a:chExt cx="1152" cy="682"/>
          </a:xfrm>
        </p:grpSpPr>
        <p:graphicFrame>
          <p:nvGraphicFramePr>
            <p:cNvPr id="9226" name="Object 33"/>
            <p:cNvGraphicFramePr>
              <a:graphicFrameLocks noChangeAspect="1"/>
            </p:cNvGraphicFramePr>
            <p:nvPr/>
          </p:nvGraphicFramePr>
          <p:xfrm>
            <a:off x="1794" y="2351"/>
            <a:ext cx="84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2" imgW="583947" imgH="469696" progId="Equation.3">
                    <p:embed/>
                  </p:oleObj>
                </mc:Choice>
                <mc:Fallback>
                  <p:oleObj name="Equação" r:id="rId12" imgW="58394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4" y="2351"/>
                          <a:ext cx="846" cy="682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9" name="AutoShape 41"/>
            <p:cNvSpPr>
              <a:spLocks noChangeArrowheads="1"/>
            </p:cNvSpPr>
            <p:nvPr/>
          </p:nvSpPr>
          <p:spPr bwMode="auto">
            <a:xfrm>
              <a:off x="1488" y="2544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6553200" y="2057400"/>
            <a:ext cx="2362200" cy="981075"/>
            <a:chOff x="4128" y="1296"/>
            <a:chExt cx="1488" cy="618"/>
          </a:xfrm>
        </p:grpSpPr>
        <p:graphicFrame>
          <p:nvGraphicFramePr>
            <p:cNvPr id="9225" name="Object 38"/>
            <p:cNvGraphicFramePr>
              <a:graphicFrameLocks noChangeAspect="1"/>
            </p:cNvGraphicFramePr>
            <p:nvPr/>
          </p:nvGraphicFramePr>
          <p:xfrm>
            <a:off x="4464" y="1296"/>
            <a:ext cx="1152" cy="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4" imgW="876300" imgH="469900" progId="Equation.3">
                    <p:embed/>
                  </p:oleObj>
                </mc:Choice>
                <mc:Fallback>
                  <p:oleObj name="Equação" r:id="rId14" imgW="8763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296"/>
                          <a:ext cx="1152" cy="61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8" name="AutoShape 42"/>
            <p:cNvSpPr>
              <a:spLocks noChangeArrowheads="1"/>
            </p:cNvSpPr>
            <p:nvPr/>
          </p:nvSpPr>
          <p:spPr bwMode="auto">
            <a:xfrm>
              <a:off x="4128" y="144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6553200" y="3733800"/>
            <a:ext cx="1981200" cy="1138238"/>
            <a:chOff x="4128" y="2352"/>
            <a:chExt cx="1248" cy="717"/>
          </a:xfrm>
        </p:grpSpPr>
        <p:sp>
          <p:nvSpPr>
            <p:cNvPr id="9237" name="AutoShape 43"/>
            <p:cNvSpPr>
              <a:spLocks noChangeArrowheads="1"/>
            </p:cNvSpPr>
            <p:nvPr/>
          </p:nvSpPr>
          <p:spPr bwMode="auto">
            <a:xfrm>
              <a:off x="4128" y="2544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graphicFrame>
          <p:nvGraphicFramePr>
            <p:cNvPr id="9224" name="Object 44"/>
            <p:cNvGraphicFramePr>
              <a:graphicFrameLocks noChangeAspect="1"/>
            </p:cNvGraphicFramePr>
            <p:nvPr/>
          </p:nvGraphicFramePr>
          <p:xfrm>
            <a:off x="4464" y="2352"/>
            <a:ext cx="912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16" imgW="596900" imgH="469900" progId="Equation.3">
                    <p:embed/>
                  </p:oleObj>
                </mc:Choice>
                <mc:Fallback>
                  <p:oleObj name="Equação" r:id="rId16" imgW="5969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352"/>
                          <a:ext cx="912" cy="71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89" name="Object 45"/>
          <p:cNvGraphicFramePr>
            <a:graphicFrameLocks noChangeAspect="1"/>
          </p:cNvGraphicFramePr>
          <p:nvPr/>
        </p:nvGraphicFramePr>
        <p:xfrm>
          <a:off x="1219200" y="5410200"/>
          <a:ext cx="32766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8" imgW="1498600" imgH="469900" progId="Equation.3">
                  <p:embed/>
                </p:oleObj>
              </mc:Choice>
              <mc:Fallback>
                <p:oleObj name="Equação" r:id="rId18" imgW="1498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10200"/>
                        <a:ext cx="3276600" cy="10271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91" name="Line 47"/>
          <p:cNvSpPr>
            <a:spLocks noChangeShapeType="1"/>
          </p:cNvSpPr>
          <p:nvPr/>
        </p:nvSpPr>
        <p:spPr bwMode="auto">
          <a:xfrm>
            <a:off x="381000" y="4953000"/>
            <a:ext cx="8534400" cy="0"/>
          </a:xfrm>
          <a:prstGeom prst="line">
            <a:avLst/>
          </a:prstGeom>
          <a:noFill/>
          <a:ln w="38100">
            <a:solidFill>
              <a:srgbClr val="CCE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4724400" y="5410200"/>
            <a:ext cx="3222625" cy="974725"/>
            <a:chOff x="2976" y="3408"/>
            <a:chExt cx="2030" cy="614"/>
          </a:xfrm>
        </p:grpSpPr>
        <p:sp>
          <p:nvSpPr>
            <p:cNvPr id="9236" name="AutoShape 46"/>
            <p:cNvSpPr>
              <a:spLocks noChangeArrowheads="1"/>
            </p:cNvSpPr>
            <p:nvPr/>
          </p:nvSpPr>
          <p:spPr bwMode="auto">
            <a:xfrm>
              <a:off x="2976" y="3600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graphicFrame>
          <p:nvGraphicFramePr>
            <p:cNvPr id="9223" name="Object 48"/>
            <p:cNvGraphicFramePr>
              <a:graphicFrameLocks noChangeAspect="1"/>
            </p:cNvGraphicFramePr>
            <p:nvPr/>
          </p:nvGraphicFramePr>
          <p:xfrm>
            <a:off x="3298" y="3408"/>
            <a:ext cx="1708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20" imgW="1231366" imgH="444307" progId="Equation.3">
                    <p:embed/>
                  </p:oleObj>
                </mc:Choice>
                <mc:Fallback>
                  <p:oleObj name="Equação" r:id="rId20" imgW="1231366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3408"/>
                          <a:ext cx="1708" cy="614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641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84" grpId="0" animBg="1"/>
      <p:bldP spid="8299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Correção dos Pesos</a:t>
            </a:r>
          </a:p>
        </p:txBody>
      </p:sp>
      <p:grpSp>
        <p:nvGrpSpPr>
          <p:cNvPr id="10247" name="Group 13"/>
          <p:cNvGrpSpPr>
            <a:grpSpLocks/>
          </p:cNvGrpSpPr>
          <p:nvPr/>
        </p:nvGrpSpPr>
        <p:grpSpPr bwMode="auto">
          <a:xfrm>
            <a:off x="4229100" y="4257675"/>
            <a:ext cx="3810000" cy="1533525"/>
            <a:chOff x="2784" y="2640"/>
            <a:chExt cx="2400" cy="966"/>
          </a:xfrm>
        </p:grpSpPr>
        <p:sp>
          <p:nvSpPr>
            <p:cNvPr id="10252" name="Text Box 8"/>
            <p:cNvSpPr txBox="1">
              <a:spLocks noChangeArrowheads="1"/>
            </p:cNvSpPr>
            <p:nvPr/>
          </p:nvSpPr>
          <p:spPr bwMode="auto">
            <a:xfrm>
              <a:off x="2784" y="2640"/>
              <a:ext cx="12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800"/>
                <a:t>Regra Delta:</a:t>
              </a:r>
            </a:p>
          </p:txBody>
        </p:sp>
        <p:graphicFrame>
          <p:nvGraphicFramePr>
            <p:cNvPr id="10245" name="Object 10"/>
            <p:cNvGraphicFramePr>
              <a:graphicFrameLocks noChangeAspect="1"/>
            </p:cNvGraphicFramePr>
            <p:nvPr/>
          </p:nvGraphicFramePr>
          <p:xfrm>
            <a:off x="2880" y="2976"/>
            <a:ext cx="2304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2" imgW="876300" imgH="241300" progId="Equation.3">
                    <p:embed/>
                  </p:oleObj>
                </mc:Choice>
                <mc:Fallback>
                  <p:oleObj name="Equação" r:id="rId2" imgW="8763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976"/>
                          <a:ext cx="2304" cy="63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48" name="Group 12"/>
          <p:cNvGrpSpPr>
            <a:grpSpLocks/>
          </p:cNvGrpSpPr>
          <p:nvPr/>
        </p:nvGrpSpPr>
        <p:grpSpPr bwMode="auto">
          <a:xfrm>
            <a:off x="1752600" y="4333875"/>
            <a:ext cx="2171700" cy="1143000"/>
            <a:chOff x="720" y="2720"/>
            <a:chExt cx="1368" cy="720"/>
          </a:xfrm>
        </p:grpSpPr>
        <p:graphicFrame>
          <p:nvGraphicFramePr>
            <p:cNvPr id="10244" name="Object 9"/>
            <p:cNvGraphicFramePr>
              <a:graphicFrameLocks noChangeAspect="1"/>
            </p:cNvGraphicFramePr>
            <p:nvPr/>
          </p:nvGraphicFramePr>
          <p:xfrm>
            <a:off x="767" y="3072"/>
            <a:ext cx="132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4" imgW="863225" imgH="241195" progId="Equation.3">
                    <p:embed/>
                  </p:oleObj>
                </mc:Choice>
                <mc:Fallback>
                  <p:oleObj name="Equação" r:id="rId4" imgW="86322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3072"/>
                          <a:ext cx="1321" cy="36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1" name="Text Box 11"/>
            <p:cNvSpPr txBox="1">
              <a:spLocks noChangeArrowheads="1"/>
            </p:cNvSpPr>
            <p:nvPr/>
          </p:nvSpPr>
          <p:spPr bwMode="auto">
            <a:xfrm>
              <a:off x="720" y="2720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Gradiente local:</a:t>
              </a:r>
            </a:p>
          </p:txBody>
        </p:sp>
      </p:grpSp>
      <p:graphicFrame>
        <p:nvGraphicFramePr>
          <p:cNvPr id="10242" name="Object 16"/>
          <p:cNvGraphicFramePr>
            <a:graphicFrameLocks noChangeAspect="1"/>
          </p:cNvGraphicFramePr>
          <p:nvPr/>
        </p:nvGraphicFramePr>
        <p:xfrm>
          <a:off x="1790700" y="2657475"/>
          <a:ext cx="19970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965200" imgH="419100" progId="Equation.3">
                  <p:embed/>
                </p:oleObj>
              </mc:Choice>
              <mc:Fallback>
                <p:oleObj name="Equação" r:id="rId6" imgW="965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2657475"/>
                        <a:ext cx="1997075" cy="8699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9" name="Group 20"/>
          <p:cNvGrpSpPr>
            <a:grpSpLocks/>
          </p:cNvGrpSpPr>
          <p:nvPr/>
        </p:nvGrpSpPr>
        <p:grpSpPr bwMode="auto">
          <a:xfrm>
            <a:off x="3924300" y="2733675"/>
            <a:ext cx="3886200" cy="635000"/>
            <a:chOff x="2448" y="1680"/>
            <a:chExt cx="2448" cy="400"/>
          </a:xfrm>
        </p:grpSpPr>
        <p:graphicFrame>
          <p:nvGraphicFramePr>
            <p:cNvPr id="10243" name="Object 6"/>
            <p:cNvGraphicFramePr>
              <a:graphicFrameLocks noChangeAspect="1"/>
            </p:cNvGraphicFramePr>
            <p:nvPr/>
          </p:nvGraphicFramePr>
          <p:xfrm>
            <a:off x="2784" y="1680"/>
            <a:ext cx="2112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8" imgW="1269449" imgH="241195" progId="Equation.3">
                    <p:embed/>
                  </p:oleObj>
                </mc:Choice>
                <mc:Fallback>
                  <p:oleObj name="Equação" r:id="rId8" imgW="1269449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680"/>
                          <a:ext cx="2112" cy="4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AutoShape 18"/>
            <p:cNvSpPr>
              <a:spLocks noChangeArrowheads="1"/>
            </p:cNvSpPr>
            <p:nvPr/>
          </p:nvSpPr>
          <p:spPr bwMode="auto">
            <a:xfrm>
              <a:off x="2448" y="1776"/>
              <a:ext cx="240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</p:spTree>
    <p:extLst>
      <p:ext uri="{BB962C8B-B14F-4D97-AF65-F5344CB8AC3E}">
        <p14:creationId xmlns:p14="http://schemas.microsoft.com/office/powerpoint/2010/main" val="38127504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Correção dos Pesos nas Camadas Escondidas</a:t>
            </a:r>
          </a:p>
        </p:txBody>
      </p:sp>
      <p:sp>
        <p:nvSpPr>
          <p:cNvPr id="71683" name="Oval 21"/>
          <p:cNvSpPr>
            <a:spLocks noChangeArrowheads="1"/>
          </p:cNvSpPr>
          <p:nvPr/>
        </p:nvSpPr>
        <p:spPr bwMode="auto">
          <a:xfrm>
            <a:off x="4495800" y="3352800"/>
            <a:ext cx="914400" cy="914400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71684" name="Oval 22"/>
          <p:cNvSpPr>
            <a:spLocks noChangeArrowheads="1"/>
          </p:cNvSpPr>
          <p:nvPr/>
        </p:nvSpPr>
        <p:spPr bwMode="auto">
          <a:xfrm>
            <a:off x="1676400" y="3352800"/>
            <a:ext cx="914400" cy="914400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1685" name="Line 23"/>
          <p:cNvSpPr>
            <a:spLocks noChangeShapeType="1"/>
          </p:cNvSpPr>
          <p:nvPr/>
        </p:nvSpPr>
        <p:spPr bwMode="auto">
          <a:xfrm>
            <a:off x="381000" y="3810000"/>
            <a:ext cx="1219200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86" name="Line 24"/>
          <p:cNvSpPr>
            <a:spLocks noChangeShapeType="1"/>
          </p:cNvSpPr>
          <p:nvPr/>
        </p:nvSpPr>
        <p:spPr bwMode="auto">
          <a:xfrm>
            <a:off x="2590800" y="3810000"/>
            <a:ext cx="1905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87" name="Line 25"/>
          <p:cNvSpPr>
            <a:spLocks noChangeShapeType="1"/>
          </p:cNvSpPr>
          <p:nvPr/>
        </p:nvSpPr>
        <p:spPr bwMode="auto">
          <a:xfrm>
            <a:off x="5410200" y="3810000"/>
            <a:ext cx="1219200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88" name="Line 26"/>
          <p:cNvSpPr>
            <a:spLocks noChangeShapeType="1"/>
          </p:cNvSpPr>
          <p:nvPr/>
        </p:nvSpPr>
        <p:spPr bwMode="auto">
          <a:xfrm>
            <a:off x="609600" y="3124200"/>
            <a:ext cx="1066800" cy="4572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89" name="Line 27"/>
          <p:cNvSpPr>
            <a:spLocks noChangeShapeType="1"/>
          </p:cNvSpPr>
          <p:nvPr/>
        </p:nvSpPr>
        <p:spPr bwMode="auto">
          <a:xfrm flipV="1">
            <a:off x="609600" y="4038600"/>
            <a:ext cx="1066800" cy="5334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0" name="Line 28"/>
          <p:cNvSpPr>
            <a:spLocks noChangeShapeType="1"/>
          </p:cNvSpPr>
          <p:nvPr/>
        </p:nvSpPr>
        <p:spPr bwMode="auto">
          <a:xfrm>
            <a:off x="3505200" y="3124200"/>
            <a:ext cx="1066800" cy="4572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1" name="Line 29"/>
          <p:cNvSpPr>
            <a:spLocks noChangeShapeType="1"/>
          </p:cNvSpPr>
          <p:nvPr/>
        </p:nvSpPr>
        <p:spPr bwMode="auto">
          <a:xfrm flipV="1">
            <a:off x="3505200" y="4038600"/>
            <a:ext cx="1066800" cy="5334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2" name="Text Box 30"/>
          <p:cNvSpPr txBox="1">
            <a:spLocks noChangeArrowheads="1"/>
          </p:cNvSpPr>
          <p:nvPr/>
        </p:nvSpPr>
        <p:spPr bwMode="auto">
          <a:xfrm>
            <a:off x="5486400" y="3257550"/>
            <a:ext cx="473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j</a:t>
            </a:r>
            <a:endParaRPr lang="pt-BR" altLang="pt-BR" sz="2600" b="1" i="1"/>
          </a:p>
        </p:txBody>
      </p:sp>
      <p:sp>
        <p:nvSpPr>
          <p:cNvPr id="71693" name="Text Box 31"/>
          <p:cNvSpPr txBox="1">
            <a:spLocks noChangeArrowheads="1"/>
          </p:cNvSpPr>
          <p:nvPr/>
        </p:nvSpPr>
        <p:spPr bwMode="auto">
          <a:xfrm>
            <a:off x="2590800" y="3257550"/>
            <a:ext cx="45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i</a:t>
            </a:r>
            <a:endParaRPr lang="pt-BR" altLang="pt-BR" sz="2600" b="1" i="1"/>
          </a:p>
        </p:txBody>
      </p:sp>
      <p:sp>
        <p:nvSpPr>
          <p:cNvPr id="71694" name="Text Box 32"/>
          <p:cNvSpPr txBox="1">
            <a:spLocks noChangeArrowheads="1"/>
          </p:cNvSpPr>
          <p:nvPr/>
        </p:nvSpPr>
        <p:spPr bwMode="auto">
          <a:xfrm>
            <a:off x="3238500" y="3257550"/>
            <a:ext cx="762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>
                <a:solidFill>
                  <a:schemeClr val="accent1"/>
                </a:solidFill>
              </a:rPr>
              <a:t>w</a:t>
            </a:r>
            <a:r>
              <a:rPr lang="pt-BR" altLang="pt-BR" sz="2600" b="1" i="1" baseline="-25000">
                <a:solidFill>
                  <a:schemeClr val="accent1"/>
                </a:solidFill>
              </a:rPr>
              <a:t>ji</a:t>
            </a:r>
            <a:endParaRPr lang="pt-BR" altLang="pt-BR" sz="2600" b="1" i="1">
              <a:solidFill>
                <a:schemeClr val="accent1"/>
              </a:solidFill>
            </a:endParaRPr>
          </a:p>
        </p:txBody>
      </p:sp>
      <p:sp>
        <p:nvSpPr>
          <p:cNvPr id="71695" name="Oval 33"/>
          <p:cNvSpPr>
            <a:spLocks noChangeArrowheads="1"/>
          </p:cNvSpPr>
          <p:nvPr/>
        </p:nvSpPr>
        <p:spPr bwMode="auto">
          <a:xfrm>
            <a:off x="6629400" y="3352800"/>
            <a:ext cx="914400" cy="914400"/>
          </a:xfrm>
          <a:prstGeom prst="ellipse">
            <a:avLst/>
          </a:prstGeom>
          <a:solidFill>
            <a:srgbClr val="DDDDDD"/>
          </a:solidFill>
          <a:ln w="12700">
            <a:solidFill>
              <a:srgbClr val="33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1696" name="Line 34"/>
          <p:cNvSpPr>
            <a:spLocks noChangeShapeType="1"/>
          </p:cNvSpPr>
          <p:nvPr/>
        </p:nvSpPr>
        <p:spPr bwMode="auto">
          <a:xfrm>
            <a:off x="7543800" y="3810000"/>
            <a:ext cx="1219200" cy="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7" name="Line 35"/>
          <p:cNvSpPr>
            <a:spLocks noChangeShapeType="1"/>
          </p:cNvSpPr>
          <p:nvPr/>
        </p:nvSpPr>
        <p:spPr bwMode="auto">
          <a:xfrm>
            <a:off x="5638800" y="3124200"/>
            <a:ext cx="1066800" cy="4572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8" name="Line 36"/>
          <p:cNvSpPr>
            <a:spLocks noChangeShapeType="1"/>
          </p:cNvSpPr>
          <p:nvPr/>
        </p:nvSpPr>
        <p:spPr bwMode="auto">
          <a:xfrm flipV="1">
            <a:off x="5638800" y="4038600"/>
            <a:ext cx="1066800" cy="5334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699" name="Text Box 37"/>
          <p:cNvSpPr txBox="1">
            <a:spLocks noChangeArrowheads="1"/>
          </p:cNvSpPr>
          <p:nvPr/>
        </p:nvSpPr>
        <p:spPr bwMode="auto">
          <a:xfrm>
            <a:off x="7620000" y="3200400"/>
            <a:ext cx="473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600" b="1" i="1"/>
              <a:t>y</a:t>
            </a:r>
            <a:r>
              <a:rPr lang="pt-BR" altLang="pt-BR" sz="2600" b="1" i="1" baseline="-25000"/>
              <a:t>k</a:t>
            </a:r>
            <a:endParaRPr lang="pt-BR" altLang="pt-BR" sz="2600" b="1" i="1"/>
          </a:p>
        </p:txBody>
      </p:sp>
    </p:spTree>
    <p:extLst>
      <p:ext uri="{BB962C8B-B14F-4D97-AF65-F5344CB8AC3E}">
        <p14:creationId xmlns:p14="http://schemas.microsoft.com/office/powerpoint/2010/main" val="30884176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Correção dos Pesos nas Camadas Escondidas</a:t>
            </a:r>
          </a:p>
        </p:txBody>
      </p:sp>
      <p:grpSp>
        <p:nvGrpSpPr>
          <p:cNvPr id="11270" name="Group 3"/>
          <p:cNvGrpSpPr>
            <a:grpSpLocks/>
          </p:cNvGrpSpPr>
          <p:nvPr/>
        </p:nvGrpSpPr>
        <p:grpSpPr bwMode="auto">
          <a:xfrm>
            <a:off x="914400" y="2466975"/>
            <a:ext cx="2171700" cy="1143000"/>
            <a:chOff x="720" y="2720"/>
            <a:chExt cx="1368" cy="720"/>
          </a:xfrm>
        </p:grpSpPr>
        <p:graphicFrame>
          <p:nvGraphicFramePr>
            <p:cNvPr id="11268" name="Object 4"/>
            <p:cNvGraphicFramePr>
              <a:graphicFrameLocks noChangeAspect="1"/>
            </p:cNvGraphicFramePr>
            <p:nvPr/>
          </p:nvGraphicFramePr>
          <p:xfrm>
            <a:off x="767" y="3072"/>
            <a:ext cx="132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2" imgW="863225" imgH="241195" progId="Equation.3">
                    <p:embed/>
                  </p:oleObj>
                </mc:Choice>
                <mc:Fallback>
                  <p:oleObj name="Equação" r:id="rId2" imgW="86322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3072"/>
                          <a:ext cx="1321" cy="36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Text Box 5"/>
            <p:cNvSpPr txBox="1">
              <a:spLocks noChangeArrowheads="1"/>
            </p:cNvSpPr>
            <p:nvPr/>
          </p:nvSpPr>
          <p:spPr bwMode="auto">
            <a:xfrm>
              <a:off x="720" y="2720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Gradiente local:</a:t>
              </a:r>
            </a:p>
          </p:txBody>
        </p:sp>
      </p:grp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3276600" y="3076575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1266" name="Object 7"/>
          <p:cNvGraphicFramePr>
            <a:graphicFrameLocks noChangeAspect="1"/>
          </p:cNvGraphicFramePr>
          <p:nvPr/>
        </p:nvGraphicFramePr>
        <p:xfrm>
          <a:off x="3987800" y="2771775"/>
          <a:ext cx="2616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308100" imgH="469900" progId="Equation.3">
                  <p:embed/>
                </p:oleObj>
              </mc:Choice>
              <mc:Fallback>
                <p:oleObj name="Equação" r:id="rId4" imgW="1308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2771775"/>
                        <a:ext cx="2616200" cy="939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2"/>
          <p:cNvGraphicFramePr>
            <a:graphicFrameLocks noChangeAspect="1"/>
          </p:cNvGraphicFramePr>
          <p:nvPr/>
        </p:nvGraphicFramePr>
        <p:xfrm>
          <a:off x="2209800" y="4648200"/>
          <a:ext cx="2286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43000" imgH="444500" progId="Equation.3">
                  <p:embed/>
                </p:oleObj>
              </mc:Choice>
              <mc:Fallback>
                <p:oleObj name="Equação" r:id="rId6" imgW="1143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648200"/>
                        <a:ext cx="2286000" cy="885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AutoShape 14"/>
          <p:cNvSpPr>
            <a:spLocks noChangeArrowheads="1"/>
          </p:cNvSpPr>
          <p:nvPr/>
        </p:nvSpPr>
        <p:spPr bwMode="auto">
          <a:xfrm>
            <a:off x="6781800" y="3076575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1273" name="AutoShape 16"/>
          <p:cNvSpPr>
            <a:spLocks noChangeArrowheads="1"/>
          </p:cNvSpPr>
          <p:nvPr/>
        </p:nvSpPr>
        <p:spPr bwMode="auto">
          <a:xfrm>
            <a:off x="1219200" y="48768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1274" name="Oval 17"/>
          <p:cNvSpPr>
            <a:spLocks noChangeArrowheads="1"/>
          </p:cNvSpPr>
          <p:nvPr/>
        </p:nvSpPr>
        <p:spPr bwMode="auto">
          <a:xfrm>
            <a:off x="4819650" y="2590800"/>
            <a:ext cx="4572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1275" name="Oval 18"/>
          <p:cNvSpPr>
            <a:spLocks noChangeArrowheads="1"/>
          </p:cNvSpPr>
          <p:nvPr/>
        </p:nvSpPr>
        <p:spPr bwMode="auto">
          <a:xfrm>
            <a:off x="5314950" y="2590800"/>
            <a:ext cx="4572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1276" name="Text Box 20"/>
          <p:cNvSpPr txBox="1">
            <a:spLocks noChangeArrowheads="1"/>
          </p:cNvSpPr>
          <p:nvPr/>
        </p:nvSpPr>
        <p:spPr bwMode="auto">
          <a:xfrm>
            <a:off x="4876800" y="17907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tx2"/>
                </a:solidFill>
              </a:rPr>
              <a:t>ej   -1</a:t>
            </a:r>
          </a:p>
        </p:txBody>
      </p:sp>
      <p:sp>
        <p:nvSpPr>
          <p:cNvPr id="11277" name="Line 21"/>
          <p:cNvSpPr>
            <a:spLocks noChangeShapeType="1"/>
          </p:cNvSpPr>
          <p:nvPr/>
        </p:nvSpPr>
        <p:spPr bwMode="auto">
          <a:xfrm>
            <a:off x="5105400" y="2209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278" name="Line 22"/>
          <p:cNvSpPr>
            <a:spLocks noChangeShapeType="1"/>
          </p:cNvSpPr>
          <p:nvPr/>
        </p:nvSpPr>
        <p:spPr bwMode="auto">
          <a:xfrm>
            <a:off x="5638800" y="2209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856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Correção dos Pesos nas Camadas Escondidas</a:t>
            </a: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2438400" y="435292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2297" name="AutoShape 11"/>
          <p:cNvSpPr>
            <a:spLocks noChangeArrowheads="1"/>
          </p:cNvSpPr>
          <p:nvPr/>
        </p:nvSpPr>
        <p:spPr bwMode="auto">
          <a:xfrm>
            <a:off x="5105400" y="435292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2290" name="Object 12"/>
          <p:cNvGraphicFramePr>
            <a:graphicFrameLocks noChangeAspect="1"/>
          </p:cNvGraphicFramePr>
          <p:nvPr/>
        </p:nvGraphicFramePr>
        <p:xfrm>
          <a:off x="2895600" y="4048125"/>
          <a:ext cx="21336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990170" imgH="444307" progId="Equation.3">
                  <p:embed/>
                </p:oleObj>
              </mc:Choice>
              <mc:Fallback>
                <p:oleObj name="Equação" r:id="rId2" imgW="990170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048125"/>
                        <a:ext cx="2133600" cy="9540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14"/>
          <p:cNvGraphicFramePr>
            <a:graphicFrameLocks noChangeAspect="1"/>
          </p:cNvGraphicFramePr>
          <p:nvPr/>
        </p:nvGraphicFramePr>
        <p:xfrm>
          <a:off x="457200" y="4005263"/>
          <a:ext cx="18288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749300" imgH="419100" progId="Equation.3">
                  <p:embed/>
                </p:oleObj>
              </mc:Choice>
              <mc:Fallback>
                <p:oleObj name="Equação" r:id="rId4" imgW="749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005263"/>
                        <a:ext cx="1828800" cy="10239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15"/>
          <p:cNvGraphicFramePr>
            <a:graphicFrameLocks noChangeAspect="1"/>
          </p:cNvGraphicFramePr>
          <p:nvPr/>
        </p:nvGraphicFramePr>
        <p:xfrm>
          <a:off x="5588000" y="4048125"/>
          <a:ext cx="330358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497950" imgH="444307" progId="Equation.3">
                  <p:embed/>
                </p:oleObj>
              </mc:Choice>
              <mc:Fallback>
                <p:oleObj name="Equação" r:id="rId6" imgW="1497950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0" y="4048125"/>
                        <a:ext cx="3303588" cy="9763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26"/>
          <p:cNvGraphicFramePr>
            <a:graphicFrameLocks noChangeAspect="1"/>
          </p:cNvGraphicFramePr>
          <p:nvPr/>
        </p:nvGraphicFramePr>
        <p:xfrm>
          <a:off x="2135188" y="2238375"/>
          <a:ext cx="6635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279279" imgH="444307" progId="Equation.3">
                  <p:embed/>
                </p:oleObj>
              </mc:Choice>
              <mc:Fallback>
                <p:oleObj name="Equação" r:id="rId8" imgW="279279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238375"/>
                        <a:ext cx="663575" cy="1054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27"/>
          <p:cNvSpPr txBox="1">
            <a:spLocks noChangeArrowheads="1"/>
          </p:cNvSpPr>
          <p:nvPr/>
        </p:nvSpPr>
        <p:spPr bwMode="auto">
          <a:xfrm>
            <a:off x="441325" y="2446338"/>
            <a:ext cx="163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Cálculo de </a:t>
            </a:r>
          </a:p>
        </p:txBody>
      </p:sp>
      <p:sp>
        <p:nvSpPr>
          <p:cNvPr id="12299" name="Text Box 29"/>
          <p:cNvSpPr txBox="1">
            <a:spLocks noChangeArrowheads="1"/>
          </p:cNvSpPr>
          <p:nvPr/>
        </p:nvSpPr>
        <p:spPr bwMode="auto">
          <a:xfrm>
            <a:off x="7086600" y="29337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tx2"/>
                </a:solidFill>
              </a:rPr>
              <a:t> -1      </a:t>
            </a:r>
            <a:r>
              <a:rPr lang="pt-BR" altLang="pt-BR">
                <a:solidFill>
                  <a:schemeClr val="tx2"/>
                </a:solidFill>
                <a:sym typeface="Symbol" pitchFamily="18" charset="2"/>
              </a:rPr>
              <a:t>’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12300" name="Line 30"/>
          <p:cNvSpPr>
            <a:spLocks noChangeShapeType="1"/>
          </p:cNvSpPr>
          <p:nvPr/>
        </p:nvSpPr>
        <p:spPr bwMode="auto">
          <a:xfrm>
            <a:off x="7429500" y="3352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301" name="Oval 31"/>
          <p:cNvSpPr>
            <a:spLocks noChangeArrowheads="1"/>
          </p:cNvSpPr>
          <p:nvPr/>
        </p:nvSpPr>
        <p:spPr bwMode="auto">
          <a:xfrm>
            <a:off x="7734300" y="3790950"/>
            <a:ext cx="5715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2302" name="Line 32"/>
          <p:cNvSpPr>
            <a:spLocks noChangeShapeType="1"/>
          </p:cNvSpPr>
          <p:nvPr/>
        </p:nvSpPr>
        <p:spPr bwMode="auto">
          <a:xfrm>
            <a:off x="8001000" y="3352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303" name="Oval 33"/>
          <p:cNvSpPr>
            <a:spLocks noChangeArrowheads="1"/>
          </p:cNvSpPr>
          <p:nvPr/>
        </p:nvSpPr>
        <p:spPr bwMode="auto">
          <a:xfrm>
            <a:off x="7143750" y="3790950"/>
            <a:ext cx="5715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2294" name="Object 34"/>
          <p:cNvGraphicFramePr>
            <a:graphicFrameLocks noChangeAspect="1"/>
          </p:cNvGraphicFramePr>
          <p:nvPr/>
        </p:nvGraphicFramePr>
        <p:xfrm>
          <a:off x="1289050" y="5486400"/>
          <a:ext cx="316388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10" imgW="1435100" imgH="444500" progId="Equation.3">
                  <p:embed/>
                </p:oleObj>
              </mc:Choice>
              <mc:Fallback>
                <p:oleObj name="Equação" r:id="rId10" imgW="1435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5486400"/>
                        <a:ext cx="3163888" cy="9763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4" name="AutoShape 35"/>
          <p:cNvSpPr>
            <a:spLocks noChangeArrowheads="1"/>
          </p:cNvSpPr>
          <p:nvPr/>
        </p:nvSpPr>
        <p:spPr bwMode="auto">
          <a:xfrm>
            <a:off x="685800" y="57912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92040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Correção dos Pesos nas Camadas Escondidas</a:t>
            </a:r>
          </a:p>
        </p:txBody>
      </p:sp>
      <p:sp>
        <p:nvSpPr>
          <p:cNvPr id="13318" name="AutoShape 3"/>
          <p:cNvSpPr>
            <a:spLocks noChangeArrowheads="1"/>
          </p:cNvSpPr>
          <p:nvPr/>
        </p:nvSpPr>
        <p:spPr bwMode="auto">
          <a:xfrm>
            <a:off x="4600575" y="431482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aphicFrame>
        <p:nvGraphicFramePr>
          <p:cNvPr id="13314" name="Object 11"/>
          <p:cNvGraphicFramePr>
            <a:graphicFrameLocks noChangeAspect="1"/>
          </p:cNvGraphicFramePr>
          <p:nvPr/>
        </p:nvGraphicFramePr>
        <p:xfrm>
          <a:off x="2546350" y="2193925"/>
          <a:ext cx="6016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53890" imgH="393529" progId="Equation.3">
                  <p:embed/>
                </p:oleObj>
              </mc:Choice>
              <mc:Fallback>
                <p:oleObj name="Equação" r:id="rId2" imgW="25389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2193925"/>
                        <a:ext cx="601663" cy="933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12"/>
          <p:cNvSpPr txBox="1">
            <a:spLocks noChangeArrowheads="1"/>
          </p:cNvSpPr>
          <p:nvPr/>
        </p:nvSpPr>
        <p:spPr bwMode="auto">
          <a:xfrm>
            <a:off x="842963" y="2354263"/>
            <a:ext cx="163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Cálculo de </a:t>
            </a:r>
          </a:p>
        </p:txBody>
      </p:sp>
      <p:graphicFrame>
        <p:nvGraphicFramePr>
          <p:cNvPr id="13315" name="Object 13"/>
          <p:cNvGraphicFramePr>
            <a:graphicFrameLocks noChangeAspect="1"/>
          </p:cNvGraphicFramePr>
          <p:nvPr/>
        </p:nvGraphicFramePr>
        <p:xfrm>
          <a:off x="2527300" y="4076700"/>
          <a:ext cx="17700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774364" imgH="355446" progId="Equation.3">
                  <p:embed/>
                </p:oleObj>
              </mc:Choice>
              <mc:Fallback>
                <p:oleObj name="Equação" r:id="rId4" imgW="774364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076700"/>
                        <a:ext cx="1770063" cy="8112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16"/>
          <p:cNvGraphicFramePr>
            <a:graphicFrameLocks noChangeAspect="1"/>
          </p:cNvGraphicFramePr>
          <p:nvPr/>
        </p:nvGraphicFramePr>
        <p:xfrm>
          <a:off x="5257800" y="3956050"/>
          <a:ext cx="1447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596641" imgH="444307" progId="Equation.3">
                  <p:embed/>
                </p:oleObj>
              </mc:Choice>
              <mc:Fallback>
                <p:oleObj name="Equação" r:id="rId6" imgW="59664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956050"/>
                        <a:ext cx="1447800" cy="10731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655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Correção dos Pesos nas Camadas Escondidas</a:t>
            </a:r>
          </a:p>
        </p:txBody>
      </p:sp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286000" y="2743200"/>
          <a:ext cx="475773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9000" imgH="444500" progId="Equation.3">
                  <p:embed/>
                </p:oleObj>
              </mc:Choice>
              <mc:Fallback>
                <p:oleObj name="Equação" r:id="rId2" imgW="2159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43200"/>
                        <a:ext cx="4757738" cy="9763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9" name="Object 9"/>
          <p:cNvGraphicFramePr>
            <a:graphicFrameLocks noChangeAspect="1"/>
          </p:cNvGraphicFramePr>
          <p:nvPr/>
        </p:nvGraphicFramePr>
        <p:xfrm>
          <a:off x="2286000" y="4495800"/>
          <a:ext cx="48006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269449" imgH="342751" progId="Equation.3">
                  <p:embed/>
                </p:oleObj>
              </mc:Choice>
              <mc:Fallback>
                <p:oleObj name="Equação" r:id="rId4" imgW="1269449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95800"/>
                        <a:ext cx="4800600" cy="1290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8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Retropropagação </a:t>
            </a:r>
          </a:p>
        </p:txBody>
      </p:sp>
      <p:grpSp>
        <p:nvGrpSpPr>
          <p:cNvPr id="72707" name="Group 562"/>
          <p:cNvGrpSpPr>
            <a:grpSpLocks/>
          </p:cNvGrpSpPr>
          <p:nvPr/>
        </p:nvGrpSpPr>
        <p:grpSpPr bwMode="auto">
          <a:xfrm>
            <a:off x="457200" y="1752600"/>
            <a:ext cx="8305800" cy="5029200"/>
            <a:chOff x="240" y="1200"/>
            <a:chExt cx="5232" cy="3168"/>
          </a:xfrm>
        </p:grpSpPr>
        <p:pic>
          <p:nvPicPr>
            <p:cNvPr id="72708" name="Picture 25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200"/>
              <a:ext cx="5232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72709" name="Text Box 555"/>
            <p:cNvSpPr txBox="1">
              <a:spLocks noChangeArrowheads="1"/>
            </p:cNvSpPr>
            <p:nvPr/>
          </p:nvSpPr>
          <p:spPr bwMode="auto">
            <a:xfrm>
              <a:off x="711" y="1920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0" name="Text Box 556"/>
            <p:cNvSpPr txBox="1">
              <a:spLocks noChangeArrowheads="1"/>
            </p:cNvSpPr>
            <p:nvPr/>
          </p:nvSpPr>
          <p:spPr bwMode="auto">
            <a:xfrm>
              <a:off x="2583" y="1296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1" name="Text Box 557"/>
            <p:cNvSpPr txBox="1">
              <a:spLocks noChangeArrowheads="1"/>
            </p:cNvSpPr>
            <p:nvPr/>
          </p:nvSpPr>
          <p:spPr bwMode="auto">
            <a:xfrm>
              <a:off x="711" y="3168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2" name="Text Box 558"/>
            <p:cNvSpPr txBox="1">
              <a:spLocks noChangeArrowheads="1"/>
            </p:cNvSpPr>
            <p:nvPr/>
          </p:nvSpPr>
          <p:spPr bwMode="auto">
            <a:xfrm>
              <a:off x="2544" y="2544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3" name="Text Box 559"/>
            <p:cNvSpPr txBox="1">
              <a:spLocks noChangeArrowheads="1"/>
            </p:cNvSpPr>
            <p:nvPr/>
          </p:nvSpPr>
          <p:spPr bwMode="auto">
            <a:xfrm>
              <a:off x="2535" y="3744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4" name="Text Box 560"/>
            <p:cNvSpPr txBox="1">
              <a:spLocks noChangeArrowheads="1"/>
            </p:cNvSpPr>
            <p:nvPr/>
          </p:nvSpPr>
          <p:spPr bwMode="auto">
            <a:xfrm>
              <a:off x="4320" y="1968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  <p:sp>
          <p:nvSpPr>
            <p:cNvPr id="72715" name="Text Box 561"/>
            <p:cNvSpPr txBox="1">
              <a:spLocks noChangeArrowheads="1"/>
            </p:cNvSpPr>
            <p:nvPr/>
          </p:nvSpPr>
          <p:spPr bwMode="auto">
            <a:xfrm>
              <a:off x="4320" y="3264"/>
              <a:ext cx="1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400"/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08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707904" y="270892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6" name="Seta para a direita 35"/>
          <p:cNvSpPr/>
          <p:nvPr/>
        </p:nvSpPr>
        <p:spPr>
          <a:xfrm>
            <a:off x="2267744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UTILIZAÇÃO</a:t>
            </a:r>
          </a:p>
          <a:p>
            <a:pPr algn="r"/>
            <a:r>
              <a:rPr lang="pt-BR" sz="1400" dirty="0"/>
              <a:t>DA RN TREINADA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1043608" y="249289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Entrada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6300192" y="2420888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Saída/Resposta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923928" y="3861048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Treinada</a:t>
            </a:r>
          </a:p>
        </p:txBody>
      </p:sp>
      <p:cxnSp>
        <p:nvCxnSpPr>
          <p:cNvPr id="46" name="Conector reto 45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eta para a direita 46"/>
          <p:cNvSpPr/>
          <p:nvPr/>
        </p:nvSpPr>
        <p:spPr>
          <a:xfrm>
            <a:off x="5292080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2917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3731" name="Group 8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3762" name="Text Box 8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3763" name="Line 8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3764" name="Line 8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3765" name="Line 8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3732" name="Group 91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2049" y="1536"/>
            <a:chExt cx="3183" cy="2160"/>
          </a:xfrm>
        </p:grpSpPr>
        <p:grpSp>
          <p:nvGrpSpPr>
            <p:cNvPr id="73740" name="Group 71"/>
            <p:cNvGrpSpPr>
              <a:grpSpLocks/>
            </p:cNvGrpSpPr>
            <p:nvPr/>
          </p:nvGrpSpPr>
          <p:grpSpPr bwMode="auto">
            <a:xfrm>
              <a:off x="2064" y="1536"/>
              <a:ext cx="3168" cy="2160"/>
              <a:chOff x="1152" y="1440"/>
              <a:chExt cx="4063" cy="2544"/>
            </a:xfrm>
          </p:grpSpPr>
          <p:sp>
            <p:nvSpPr>
              <p:cNvPr id="73744" name="Oval 11"/>
              <p:cNvSpPr>
                <a:spLocks noChangeArrowheads="1"/>
              </p:cNvSpPr>
              <p:nvPr/>
            </p:nvSpPr>
            <p:spPr bwMode="auto">
              <a:xfrm>
                <a:off x="1728" y="2064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5" name="Oval 13"/>
              <p:cNvSpPr>
                <a:spLocks noChangeArrowheads="1"/>
              </p:cNvSpPr>
              <p:nvPr/>
            </p:nvSpPr>
            <p:spPr bwMode="auto">
              <a:xfrm>
                <a:off x="2928" y="2513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6" name="Oval 15"/>
              <p:cNvSpPr>
                <a:spLocks noChangeArrowheads="1"/>
              </p:cNvSpPr>
              <p:nvPr/>
            </p:nvSpPr>
            <p:spPr bwMode="auto">
              <a:xfrm>
                <a:off x="2928" y="1440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7" name="Oval 17"/>
              <p:cNvSpPr>
                <a:spLocks noChangeArrowheads="1"/>
              </p:cNvSpPr>
              <p:nvPr/>
            </p:nvSpPr>
            <p:spPr bwMode="auto">
              <a:xfrm>
                <a:off x="4272" y="2496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48" name="Line 18"/>
              <p:cNvSpPr>
                <a:spLocks noChangeShapeType="1"/>
              </p:cNvSpPr>
              <p:nvPr/>
            </p:nvSpPr>
            <p:spPr bwMode="auto">
              <a:xfrm>
                <a:off x="1152" y="2208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49" name="Line 21"/>
              <p:cNvSpPr>
                <a:spLocks noChangeShapeType="1"/>
              </p:cNvSpPr>
              <p:nvPr/>
            </p:nvSpPr>
            <p:spPr bwMode="auto">
              <a:xfrm flipV="1">
                <a:off x="2112" y="1679"/>
                <a:ext cx="858" cy="4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0" name="Line 22"/>
              <p:cNvSpPr>
                <a:spLocks noChangeShapeType="1"/>
              </p:cNvSpPr>
              <p:nvPr/>
            </p:nvSpPr>
            <p:spPr bwMode="auto">
              <a:xfrm>
                <a:off x="2160" y="2208"/>
                <a:ext cx="768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1" name="Line 24"/>
              <p:cNvSpPr>
                <a:spLocks noChangeShapeType="1"/>
              </p:cNvSpPr>
              <p:nvPr/>
            </p:nvSpPr>
            <p:spPr bwMode="auto">
              <a:xfrm>
                <a:off x="3360" y="2688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2" name="Line 26"/>
              <p:cNvSpPr>
                <a:spLocks noChangeShapeType="1"/>
              </p:cNvSpPr>
              <p:nvPr/>
            </p:nvSpPr>
            <p:spPr bwMode="auto">
              <a:xfrm>
                <a:off x="3313" y="1718"/>
                <a:ext cx="959" cy="7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3" name="Line 33"/>
              <p:cNvSpPr>
                <a:spLocks noChangeShapeType="1"/>
              </p:cNvSpPr>
              <p:nvPr/>
            </p:nvSpPr>
            <p:spPr bwMode="auto">
              <a:xfrm>
                <a:off x="4656" y="2640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4" name="Oval 35"/>
              <p:cNvSpPr>
                <a:spLocks noChangeArrowheads="1"/>
              </p:cNvSpPr>
              <p:nvPr/>
            </p:nvSpPr>
            <p:spPr bwMode="auto">
              <a:xfrm>
                <a:off x="1728" y="3024"/>
                <a:ext cx="344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55" name="Oval 36"/>
              <p:cNvSpPr>
                <a:spLocks noChangeArrowheads="1"/>
              </p:cNvSpPr>
              <p:nvPr/>
            </p:nvSpPr>
            <p:spPr bwMode="auto">
              <a:xfrm>
                <a:off x="2970" y="3666"/>
                <a:ext cx="343" cy="31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756" name="Line 41"/>
              <p:cNvSpPr>
                <a:spLocks noChangeShapeType="1"/>
              </p:cNvSpPr>
              <p:nvPr/>
            </p:nvSpPr>
            <p:spPr bwMode="auto">
              <a:xfrm>
                <a:off x="1152" y="3168"/>
                <a:ext cx="5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7" name="Line 44"/>
              <p:cNvSpPr>
                <a:spLocks noChangeShapeType="1"/>
              </p:cNvSpPr>
              <p:nvPr/>
            </p:nvSpPr>
            <p:spPr bwMode="auto">
              <a:xfrm>
                <a:off x="2112" y="3312"/>
                <a:ext cx="858" cy="39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8" name="Line 59"/>
              <p:cNvSpPr>
                <a:spLocks noChangeShapeType="1"/>
              </p:cNvSpPr>
              <p:nvPr/>
            </p:nvSpPr>
            <p:spPr bwMode="auto">
              <a:xfrm flipV="1">
                <a:off x="2064" y="1728"/>
                <a:ext cx="960" cy="13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59" name="Line 61"/>
              <p:cNvSpPr>
                <a:spLocks noChangeShapeType="1"/>
              </p:cNvSpPr>
              <p:nvPr/>
            </p:nvSpPr>
            <p:spPr bwMode="auto">
              <a:xfrm>
                <a:off x="2064" y="2400"/>
                <a:ext cx="949" cy="12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60" name="Line 62"/>
              <p:cNvSpPr>
                <a:spLocks noChangeShapeType="1"/>
              </p:cNvSpPr>
              <p:nvPr/>
            </p:nvSpPr>
            <p:spPr bwMode="auto">
              <a:xfrm flipV="1">
                <a:off x="3270" y="2832"/>
                <a:ext cx="1002" cy="9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3761" name="Line 67"/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816" cy="42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3741" name="Text Box 88"/>
            <p:cNvSpPr txBox="1">
              <a:spLocks noChangeArrowheads="1"/>
            </p:cNvSpPr>
            <p:nvPr/>
          </p:nvSpPr>
          <p:spPr bwMode="auto">
            <a:xfrm>
              <a:off x="2049" y="1872"/>
              <a:ext cx="22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</a:t>
              </a:r>
              <a:endParaRPr lang="pt-BR" altLang="pt-BR"/>
            </a:p>
          </p:txBody>
        </p:sp>
        <p:sp>
          <p:nvSpPr>
            <p:cNvPr id="73742" name="Text Box 89"/>
            <p:cNvSpPr txBox="1">
              <a:spLocks noChangeArrowheads="1"/>
            </p:cNvSpPr>
            <p:nvPr/>
          </p:nvSpPr>
          <p:spPr bwMode="auto">
            <a:xfrm>
              <a:off x="2049" y="2640"/>
              <a:ext cx="21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B</a:t>
              </a:r>
              <a:endParaRPr lang="pt-BR" altLang="pt-BR"/>
            </a:p>
          </p:txBody>
        </p:sp>
        <p:sp>
          <p:nvSpPr>
            <p:cNvPr id="73743" name="Text Box 90"/>
            <p:cNvSpPr txBox="1">
              <a:spLocks noChangeArrowheads="1"/>
            </p:cNvSpPr>
            <p:nvPr/>
          </p:nvSpPr>
          <p:spPr bwMode="auto">
            <a:xfrm>
              <a:off x="4844" y="2256"/>
              <a:ext cx="21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C</a:t>
              </a:r>
              <a:endParaRPr lang="pt-BR" altLang="pt-BR"/>
            </a:p>
          </p:txBody>
        </p:sp>
      </p:grpSp>
      <p:sp>
        <p:nvSpPr>
          <p:cNvPr id="53352" name="Text Box 104"/>
          <p:cNvSpPr txBox="1">
            <a:spLocks noChangeArrowheads="1"/>
          </p:cNvSpPr>
          <p:nvPr/>
        </p:nvSpPr>
        <p:spPr bwMode="auto">
          <a:xfrm>
            <a:off x="685800" y="1806575"/>
            <a:ext cx="2816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Inicializa pesos</a:t>
            </a:r>
            <a:endParaRPr lang="pt-BR" altLang="pt-BR" b="1"/>
          </a:p>
        </p:txBody>
      </p:sp>
      <p:sp>
        <p:nvSpPr>
          <p:cNvPr id="73734" name="Text Box 105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3735" name="Text Box 106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3736" name="Text Box 107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3737" name="Text Box 108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3738" name="Text Box 109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3739" name="Text Box 110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536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2" grpId="0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479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479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479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479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4756" name="Group 8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1617" y="1248"/>
            <a:chExt cx="3663" cy="2784"/>
          </a:xfrm>
        </p:grpSpPr>
        <p:grpSp>
          <p:nvGrpSpPr>
            <p:cNvPr id="74764" name="Group 9"/>
            <p:cNvGrpSpPr>
              <a:grpSpLocks/>
            </p:cNvGrpSpPr>
            <p:nvPr/>
          </p:nvGrpSpPr>
          <p:grpSpPr bwMode="auto">
            <a:xfrm>
              <a:off x="1617" y="1248"/>
              <a:ext cx="3663" cy="2784"/>
              <a:chOff x="2049" y="1536"/>
              <a:chExt cx="3183" cy="2160"/>
            </a:xfrm>
          </p:grpSpPr>
          <p:grpSp>
            <p:nvGrpSpPr>
              <p:cNvPr id="74774" name="Group 10"/>
              <p:cNvGrpSpPr>
                <a:grpSpLocks/>
              </p:cNvGrpSpPr>
              <p:nvPr/>
            </p:nvGrpSpPr>
            <p:grpSpPr bwMode="auto">
              <a:xfrm>
                <a:off x="2064" y="1536"/>
                <a:ext cx="3168" cy="2160"/>
                <a:chOff x="1152" y="1440"/>
                <a:chExt cx="4063" cy="2544"/>
              </a:xfrm>
            </p:grpSpPr>
            <p:sp>
              <p:nvSpPr>
                <p:cNvPr id="74778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206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79" name="Oval 12"/>
                <p:cNvSpPr>
                  <a:spLocks noChangeArrowheads="1"/>
                </p:cNvSpPr>
                <p:nvPr/>
              </p:nvSpPr>
              <p:spPr bwMode="auto">
                <a:xfrm>
                  <a:off x="2928" y="2513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0" name="Oval 13"/>
                <p:cNvSpPr>
                  <a:spLocks noChangeArrowheads="1"/>
                </p:cNvSpPr>
                <p:nvPr/>
              </p:nvSpPr>
              <p:spPr bwMode="auto">
                <a:xfrm>
                  <a:off x="2928" y="1440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1" name="Oval 14"/>
                <p:cNvSpPr>
                  <a:spLocks noChangeArrowheads="1"/>
                </p:cNvSpPr>
                <p:nvPr/>
              </p:nvSpPr>
              <p:spPr bwMode="auto">
                <a:xfrm>
                  <a:off x="4272" y="2496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2" name="Line 15"/>
                <p:cNvSpPr>
                  <a:spLocks noChangeShapeType="1"/>
                </p:cNvSpPr>
                <p:nvPr/>
              </p:nvSpPr>
              <p:spPr bwMode="auto">
                <a:xfrm>
                  <a:off x="1152" y="220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112" y="1679"/>
                  <a:ext cx="858" cy="4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4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2208"/>
                  <a:ext cx="768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5" name="Line 18"/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86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6" name="Line 19"/>
                <p:cNvSpPr>
                  <a:spLocks noChangeShapeType="1"/>
                </p:cNvSpPr>
                <p:nvPr/>
              </p:nvSpPr>
              <p:spPr bwMode="auto">
                <a:xfrm>
                  <a:off x="3313" y="1718"/>
                  <a:ext cx="959" cy="77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7" name="Line 20"/>
                <p:cNvSpPr>
                  <a:spLocks noChangeShapeType="1"/>
                </p:cNvSpPr>
                <p:nvPr/>
              </p:nvSpPr>
              <p:spPr bwMode="auto">
                <a:xfrm>
                  <a:off x="4656" y="2640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88" name="Oval 21"/>
                <p:cNvSpPr>
                  <a:spLocks noChangeArrowheads="1"/>
                </p:cNvSpPr>
                <p:nvPr/>
              </p:nvSpPr>
              <p:spPr bwMode="auto">
                <a:xfrm>
                  <a:off x="1728" y="302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89" name="Oval 22"/>
                <p:cNvSpPr>
                  <a:spLocks noChangeArrowheads="1"/>
                </p:cNvSpPr>
                <p:nvPr/>
              </p:nvSpPr>
              <p:spPr bwMode="auto">
                <a:xfrm>
                  <a:off x="2970" y="3666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4790" name="Line 23"/>
                <p:cNvSpPr>
                  <a:spLocks noChangeShapeType="1"/>
                </p:cNvSpPr>
                <p:nvPr/>
              </p:nvSpPr>
              <p:spPr bwMode="auto">
                <a:xfrm>
                  <a:off x="1152" y="316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1" name="Line 24"/>
                <p:cNvSpPr>
                  <a:spLocks noChangeShapeType="1"/>
                </p:cNvSpPr>
                <p:nvPr/>
              </p:nvSpPr>
              <p:spPr bwMode="auto">
                <a:xfrm>
                  <a:off x="2112" y="3312"/>
                  <a:ext cx="858" cy="39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064" y="1728"/>
                  <a:ext cx="960" cy="13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3" name="Line 26"/>
                <p:cNvSpPr>
                  <a:spLocks noChangeShapeType="1"/>
                </p:cNvSpPr>
                <p:nvPr/>
              </p:nvSpPr>
              <p:spPr bwMode="auto">
                <a:xfrm>
                  <a:off x="2064" y="2400"/>
                  <a:ext cx="949" cy="12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70" y="2832"/>
                  <a:ext cx="1002" cy="9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479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112" y="2784"/>
                  <a:ext cx="816" cy="42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4775" name="Text Box 29"/>
              <p:cNvSpPr txBox="1">
                <a:spLocks noChangeArrowheads="1"/>
              </p:cNvSpPr>
              <p:nvPr/>
            </p:nvSpPr>
            <p:spPr bwMode="auto">
              <a:xfrm>
                <a:off x="2049" y="1872"/>
                <a:ext cx="22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A</a:t>
                </a:r>
                <a:endParaRPr lang="pt-BR" altLang="pt-BR"/>
              </a:p>
            </p:txBody>
          </p:sp>
          <p:sp>
            <p:nvSpPr>
              <p:cNvPr id="74776" name="Text Box 30"/>
              <p:cNvSpPr txBox="1">
                <a:spLocks noChangeArrowheads="1"/>
              </p:cNvSpPr>
              <p:nvPr/>
            </p:nvSpPr>
            <p:spPr bwMode="auto">
              <a:xfrm>
                <a:off x="2049" y="2640"/>
                <a:ext cx="212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B</a:t>
                </a:r>
                <a:endParaRPr lang="pt-BR" altLang="pt-BR"/>
              </a:p>
            </p:txBody>
          </p:sp>
          <p:sp>
            <p:nvSpPr>
              <p:cNvPr id="74777" name="Text Box 31"/>
              <p:cNvSpPr txBox="1">
                <a:spLocks noChangeArrowheads="1"/>
              </p:cNvSpPr>
              <p:nvPr/>
            </p:nvSpPr>
            <p:spPr bwMode="auto">
              <a:xfrm>
                <a:off x="4844" y="2256"/>
                <a:ext cx="21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C</a:t>
                </a:r>
                <a:endParaRPr lang="pt-BR" altLang="pt-BR"/>
              </a:p>
            </p:txBody>
          </p:sp>
        </p:grpSp>
        <p:sp>
          <p:nvSpPr>
            <p:cNvPr id="74765" name="Text Box 32"/>
            <p:cNvSpPr txBox="1">
              <a:spLocks noChangeArrowheads="1"/>
            </p:cNvSpPr>
            <p:nvPr/>
          </p:nvSpPr>
          <p:spPr bwMode="auto">
            <a:xfrm>
              <a:off x="2597" y="153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4766" name="Text Box 33"/>
            <p:cNvSpPr txBox="1">
              <a:spLocks noChangeArrowheads="1"/>
            </p:cNvSpPr>
            <p:nvPr/>
          </p:nvSpPr>
          <p:spPr bwMode="auto">
            <a:xfrm>
              <a:off x="2597" y="196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4767" name="Text Box 34"/>
            <p:cNvSpPr txBox="1">
              <a:spLocks noChangeArrowheads="1"/>
            </p:cNvSpPr>
            <p:nvPr/>
          </p:nvSpPr>
          <p:spPr bwMode="auto">
            <a:xfrm>
              <a:off x="2577" y="345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0.5</a:t>
              </a:r>
            </a:p>
          </p:txBody>
        </p:sp>
        <p:sp>
          <p:nvSpPr>
            <p:cNvPr id="74768" name="Text Box 35"/>
            <p:cNvSpPr txBox="1">
              <a:spLocks noChangeArrowheads="1"/>
            </p:cNvSpPr>
            <p:nvPr/>
          </p:nvSpPr>
          <p:spPr bwMode="auto">
            <a:xfrm>
              <a:off x="3105" y="187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0.6</a:t>
              </a:r>
            </a:p>
          </p:txBody>
        </p:sp>
        <p:sp>
          <p:nvSpPr>
            <p:cNvPr id="74769" name="Text Box 36"/>
            <p:cNvSpPr txBox="1">
              <a:spLocks noChangeArrowheads="1"/>
            </p:cNvSpPr>
            <p:nvPr/>
          </p:nvSpPr>
          <p:spPr bwMode="auto">
            <a:xfrm>
              <a:off x="3057" y="312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0.1</a:t>
              </a:r>
            </a:p>
          </p:txBody>
        </p:sp>
        <p:sp>
          <p:nvSpPr>
            <p:cNvPr id="74770" name="Text Box 37"/>
            <p:cNvSpPr txBox="1">
              <a:spLocks noChangeArrowheads="1"/>
            </p:cNvSpPr>
            <p:nvPr/>
          </p:nvSpPr>
          <p:spPr bwMode="auto">
            <a:xfrm>
              <a:off x="2577" y="306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0.4</a:t>
              </a:r>
            </a:p>
          </p:txBody>
        </p:sp>
        <p:sp>
          <p:nvSpPr>
            <p:cNvPr id="74771" name="Text Box 38"/>
            <p:cNvSpPr txBox="1">
              <a:spLocks noChangeArrowheads="1"/>
            </p:cNvSpPr>
            <p:nvPr/>
          </p:nvSpPr>
          <p:spPr bwMode="auto">
            <a:xfrm>
              <a:off x="3921" y="167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4772" name="Text Box 39"/>
            <p:cNvSpPr txBox="1">
              <a:spLocks noChangeArrowheads="1"/>
            </p:cNvSpPr>
            <p:nvPr/>
          </p:nvSpPr>
          <p:spPr bwMode="auto">
            <a:xfrm>
              <a:off x="3825" y="239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4773" name="Text Box 40"/>
            <p:cNvSpPr txBox="1">
              <a:spLocks noChangeArrowheads="1"/>
            </p:cNvSpPr>
            <p:nvPr/>
          </p:nvSpPr>
          <p:spPr bwMode="auto">
            <a:xfrm>
              <a:off x="3941" y="32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0.7</a:t>
              </a:r>
            </a:p>
          </p:txBody>
        </p:sp>
      </p:grpSp>
      <p:sp>
        <p:nvSpPr>
          <p:cNvPr id="74757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816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Inicializa pesos</a:t>
            </a:r>
            <a:endParaRPr lang="pt-BR" altLang="pt-BR" b="1"/>
          </a:p>
        </p:txBody>
      </p:sp>
      <p:sp>
        <p:nvSpPr>
          <p:cNvPr id="74758" name="Text Box 42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4759" name="Text Box 43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4760" name="Text Box 44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4761" name="Text Box 45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4762" name="Text Box 46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4763" name="Text Box 47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579188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5822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5823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824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825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75780" name="Group 8"/>
          <p:cNvGrpSpPr>
            <a:grpSpLocks/>
          </p:cNvGrpSpPr>
          <p:nvPr/>
        </p:nvGrpSpPr>
        <p:grpSpPr bwMode="auto">
          <a:xfrm>
            <a:off x="2743200" y="1981200"/>
            <a:ext cx="5815013" cy="4419600"/>
            <a:chOff x="1617" y="1248"/>
            <a:chExt cx="3663" cy="2784"/>
          </a:xfrm>
        </p:grpSpPr>
        <p:grpSp>
          <p:nvGrpSpPr>
            <p:cNvPr id="75790" name="Group 9"/>
            <p:cNvGrpSpPr>
              <a:grpSpLocks/>
            </p:cNvGrpSpPr>
            <p:nvPr/>
          </p:nvGrpSpPr>
          <p:grpSpPr bwMode="auto">
            <a:xfrm>
              <a:off x="1617" y="1248"/>
              <a:ext cx="3663" cy="2784"/>
              <a:chOff x="2049" y="1536"/>
              <a:chExt cx="3183" cy="2160"/>
            </a:xfrm>
          </p:grpSpPr>
          <p:grpSp>
            <p:nvGrpSpPr>
              <p:cNvPr id="75800" name="Group 10"/>
              <p:cNvGrpSpPr>
                <a:grpSpLocks/>
              </p:cNvGrpSpPr>
              <p:nvPr/>
            </p:nvGrpSpPr>
            <p:grpSpPr bwMode="auto">
              <a:xfrm>
                <a:off x="2064" y="1536"/>
                <a:ext cx="3168" cy="2160"/>
                <a:chOff x="1152" y="1440"/>
                <a:chExt cx="4063" cy="2544"/>
              </a:xfrm>
            </p:grpSpPr>
            <p:sp>
              <p:nvSpPr>
                <p:cNvPr id="75804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206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5" name="Oval 12"/>
                <p:cNvSpPr>
                  <a:spLocks noChangeArrowheads="1"/>
                </p:cNvSpPr>
                <p:nvPr/>
              </p:nvSpPr>
              <p:spPr bwMode="auto">
                <a:xfrm>
                  <a:off x="2928" y="2513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6" name="Oval 13"/>
                <p:cNvSpPr>
                  <a:spLocks noChangeArrowheads="1"/>
                </p:cNvSpPr>
                <p:nvPr/>
              </p:nvSpPr>
              <p:spPr bwMode="auto">
                <a:xfrm>
                  <a:off x="2928" y="1440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7" name="Oval 14"/>
                <p:cNvSpPr>
                  <a:spLocks noChangeArrowheads="1"/>
                </p:cNvSpPr>
                <p:nvPr/>
              </p:nvSpPr>
              <p:spPr bwMode="auto">
                <a:xfrm>
                  <a:off x="4272" y="2496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08" name="Line 15"/>
                <p:cNvSpPr>
                  <a:spLocks noChangeShapeType="1"/>
                </p:cNvSpPr>
                <p:nvPr/>
              </p:nvSpPr>
              <p:spPr bwMode="auto">
                <a:xfrm>
                  <a:off x="1152" y="220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0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112" y="1679"/>
                  <a:ext cx="858" cy="4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0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2208"/>
                  <a:ext cx="768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1" name="Line 18"/>
                <p:cNvSpPr>
                  <a:spLocks noChangeShapeType="1"/>
                </p:cNvSpPr>
                <p:nvPr/>
              </p:nvSpPr>
              <p:spPr bwMode="auto">
                <a:xfrm>
                  <a:off x="3360" y="2688"/>
                  <a:ext cx="86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2" name="Line 19"/>
                <p:cNvSpPr>
                  <a:spLocks noChangeShapeType="1"/>
                </p:cNvSpPr>
                <p:nvPr/>
              </p:nvSpPr>
              <p:spPr bwMode="auto">
                <a:xfrm>
                  <a:off x="3313" y="1718"/>
                  <a:ext cx="959" cy="77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3" name="Line 20"/>
                <p:cNvSpPr>
                  <a:spLocks noChangeShapeType="1"/>
                </p:cNvSpPr>
                <p:nvPr/>
              </p:nvSpPr>
              <p:spPr bwMode="auto">
                <a:xfrm>
                  <a:off x="4656" y="2640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4" name="Oval 21"/>
                <p:cNvSpPr>
                  <a:spLocks noChangeArrowheads="1"/>
                </p:cNvSpPr>
                <p:nvPr/>
              </p:nvSpPr>
              <p:spPr bwMode="auto">
                <a:xfrm>
                  <a:off x="1728" y="3024"/>
                  <a:ext cx="344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15" name="Oval 22"/>
                <p:cNvSpPr>
                  <a:spLocks noChangeArrowheads="1"/>
                </p:cNvSpPr>
                <p:nvPr/>
              </p:nvSpPr>
              <p:spPr bwMode="auto">
                <a:xfrm>
                  <a:off x="2970" y="3666"/>
                  <a:ext cx="343" cy="31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pt-BR" altLang="pt-BR"/>
                </a:p>
              </p:txBody>
            </p:sp>
            <p:sp>
              <p:nvSpPr>
                <p:cNvPr id="75816" name="Line 23"/>
                <p:cNvSpPr>
                  <a:spLocks noChangeShapeType="1"/>
                </p:cNvSpPr>
                <p:nvPr/>
              </p:nvSpPr>
              <p:spPr bwMode="auto">
                <a:xfrm>
                  <a:off x="1152" y="3168"/>
                  <a:ext cx="55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7" name="Line 24"/>
                <p:cNvSpPr>
                  <a:spLocks noChangeShapeType="1"/>
                </p:cNvSpPr>
                <p:nvPr/>
              </p:nvSpPr>
              <p:spPr bwMode="auto">
                <a:xfrm>
                  <a:off x="2112" y="3312"/>
                  <a:ext cx="858" cy="39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064" y="1728"/>
                  <a:ext cx="960" cy="13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19" name="Line 26"/>
                <p:cNvSpPr>
                  <a:spLocks noChangeShapeType="1"/>
                </p:cNvSpPr>
                <p:nvPr/>
              </p:nvSpPr>
              <p:spPr bwMode="auto">
                <a:xfrm>
                  <a:off x="2064" y="2400"/>
                  <a:ext cx="949" cy="12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20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70" y="2832"/>
                  <a:ext cx="1002" cy="9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58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112" y="2784"/>
                  <a:ext cx="816" cy="42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5801" name="Text Box 29"/>
              <p:cNvSpPr txBox="1">
                <a:spLocks noChangeArrowheads="1"/>
              </p:cNvSpPr>
              <p:nvPr/>
            </p:nvSpPr>
            <p:spPr bwMode="auto">
              <a:xfrm>
                <a:off x="2049" y="1872"/>
                <a:ext cx="22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A</a:t>
                </a:r>
                <a:endParaRPr lang="pt-BR" altLang="pt-BR"/>
              </a:p>
            </p:txBody>
          </p:sp>
          <p:sp>
            <p:nvSpPr>
              <p:cNvPr id="75802" name="Text Box 30"/>
              <p:cNvSpPr txBox="1">
                <a:spLocks noChangeArrowheads="1"/>
              </p:cNvSpPr>
              <p:nvPr/>
            </p:nvSpPr>
            <p:spPr bwMode="auto">
              <a:xfrm>
                <a:off x="2049" y="2640"/>
                <a:ext cx="212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B</a:t>
                </a:r>
                <a:endParaRPr lang="pt-BR" altLang="pt-BR"/>
              </a:p>
            </p:txBody>
          </p:sp>
          <p:sp>
            <p:nvSpPr>
              <p:cNvPr id="75803" name="Text Box 31"/>
              <p:cNvSpPr txBox="1">
                <a:spLocks noChangeArrowheads="1"/>
              </p:cNvSpPr>
              <p:nvPr/>
            </p:nvSpPr>
            <p:spPr bwMode="auto">
              <a:xfrm>
                <a:off x="4844" y="2256"/>
                <a:ext cx="21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C</a:t>
                </a:r>
                <a:endParaRPr lang="pt-BR" altLang="pt-BR"/>
              </a:p>
            </p:txBody>
          </p:sp>
        </p:grpSp>
        <p:sp>
          <p:nvSpPr>
            <p:cNvPr id="75791" name="Text Box 32"/>
            <p:cNvSpPr txBox="1">
              <a:spLocks noChangeArrowheads="1"/>
            </p:cNvSpPr>
            <p:nvPr/>
          </p:nvSpPr>
          <p:spPr bwMode="auto">
            <a:xfrm>
              <a:off x="2597" y="153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5792" name="Text Box 33"/>
            <p:cNvSpPr txBox="1">
              <a:spLocks noChangeArrowheads="1"/>
            </p:cNvSpPr>
            <p:nvPr/>
          </p:nvSpPr>
          <p:spPr bwMode="auto">
            <a:xfrm>
              <a:off x="2597" y="196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5793" name="Text Box 34"/>
            <p:cNvSpPr txBox="1">
              <a:spLocks noChangeArrowheads="1"/>
            </p:cNvSpPr>
            <p:nvPr/>
          </p:nvSpPr>
          <p:spPr bwMode="auto">
            <a:xfrm>
              <a:off x="2577" y="3456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0.5</a:t>
              </a:r>
            </a:p>
          </p:txBody>
        </p:sp>
        <p:sp>
          <p:nvSpPr>
            <p:cNvPr id="75794" name="Text Box 35"/>
            <p:cNvSpPr txBox="1">
              <a:spLocks noChangeArrowheads="1"/>
            </p:cNvSpPr>
            <p:nvPr/>
          </p:nvSpPr>
          <p:spPr bwMode="auto">
            <a:xfrm>
              <a:off x="3105" y="187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0.6</a:t>
              </a:r>
            </a:p>
          </p:txBody>
        </p:sp>
        <p:sp>
          <p:nvSpPr>
            <p:cNvPr id="75795" name="Text Box 36"/>
            <p:cNvSpPr txBox="1">
              <a:spLocks noChangeArrowheads="1"/>
            </p:cNvSpPr>
            <p:nvPr/>
          </p:nvSpPr>
          <p:spPr bwMode="auto">
            <a:xfrm>
              <a:off x="3057" y="312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0.1</a:t>
              </a:r>
            </a:p>
          </p:txBody>
        </p:sp>
        <p:sp>
          <p:nvSpPr>
            <p:cNvPr id="75796" name="Text Box 37"/>
            <p:cNvSpPr txBox="1">
              <a:spLocks noChangeArrowheads="1"/>
            </p:cNvSpPr>
            <p:nvPr/>
          </p:nvSpPr>
          <p:spPr bwMode="auto">
            <a:xfrm>
              <a:off x="2577" y="3062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0.4</a:t>
              </a:r>
            </a:p>
          </p:txBody>
        </p:sp>
        <p:sp>
          <p:nvSpPr>
            <p:cNvPr id="75797" name="Text Box 38"/>
            <p:cNvSpPr txBox="1">
              <a:spLocks noChangeArrowheads="1"/>
            </p:cNvSpPr>
            <p:nvPr/>
          </p:nvSpPr>
          <p:spPr bwMode="auto">
            <a:xfrm>
              <a:off x="3921" y="167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0.2</a:t>
              </a:r>
            </a:p>
          </p:txBody>
        </p:sp>
        <p:sp>
          <p:nvSpPr>
            <p:cNvPr id="75798" name="Text Box 39"/>
            <p:cNvSpPr txBox="1">
              <a:spLocks noChangeArrowheads="1"/>
            </p:cNvSpPr>
            <p:nvPr/>
          </p:nvSpPr>
          <p:spPr bwMode="auto">
            <a:xfrm>
              <a:off x="3825" y="239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0.3</a:t>
              </a:r>
            </a:p>
          </p:txBody>
        </p:sp>
        <p:sp>
          <p:nvSpPr>
            <p:cNvPr id="75799" name="Text Box 40"/>
            <p:cNvSpPr txBox="1">
              <a:spLocks noChangeArrowheads="1"/>
            </p:cNvSpPr>
            <p:nvPr/>
          </p:nvSpPr>
          <p:spPr bwMode="auto">
            <a:xfrm>
              <a:off x="3941" y="32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2000"/>
                <a:t>0.7</a:t>
              </a:r>
            </a:p>
          </p:txBody>
        </p:sp>
      </p:grpSp>
      <p:sp>
        <p:nvSpPr>
          <p:cNvPr id="75781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3492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Apresenta amostra</a:t>
            </a:r>
            <a:endParaRPr lang="pt-BR" altLang="pt-BR" b="1"/>
          </a:p>
        </p:txBody>
      </p:sp>
      <p:sp>
        <p:nvSpPr>
          <p:cNvPr id="75782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5783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5784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5785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5786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5787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5788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5789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2114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6843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6844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6845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6846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6804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5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6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7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08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09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0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1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2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3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4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15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6816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7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8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9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0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1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22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6823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6824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6825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6826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6827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6828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6829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6830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6831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6832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6833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6834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6835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6836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6837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6838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6839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6840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6841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6842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33486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7867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7868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7869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7870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7828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29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0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1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2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3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4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5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6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7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38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39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7840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1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2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3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4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5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7846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7847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7848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7849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7850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7851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7852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7853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7854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7855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7856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7857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7858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7859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7860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7861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7862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7863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7864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7865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7866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49058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8891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8892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893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894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8852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3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4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5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56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7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8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59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0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1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2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63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8864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5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6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7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8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69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8870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8871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8872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8873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8874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8875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8876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8877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8878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8879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8880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8881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8882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8883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8884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8885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8886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8887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8888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8889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8890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2133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7991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7991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91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91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79876" name="Oval 11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7" name="Oval 12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8" name="Oval 13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79" name="Oval 14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0" name="Line 15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1" name="Line 16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2" name="Line 17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3" name="Line 18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4" name="Line 19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5" name="Line 20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6" name="Oval 21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7" name="Oval 22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79888" name="Line 23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89" name="Line 24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0" name="Line 25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1" name="Line 26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2" name="Line 27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3" name="Line 28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9894" name="Text Box 29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79895" name="Text Box 30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79896" name="Text Box 31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79897" name="Text Box 32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9898" name="Text Box 33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9899" name="Text Box 34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79900" name="Text Box 35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79901" name="Text Box 36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79902" name="Text Box 37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79903" name="Text Box 38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79904" name="Text Box 39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79905" name="Text Box 40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79906" name="Text Box 41"/>
          <p:cNvSpPr txBox="1">
            <a:spLocks noChangeArrowheads="1"/>
          </p:cNvSpPr>
          <p:nvPr/>
        </p:nvSpPr>
        <p:spPr bwMode="auto">
          <a:xfrm>
            <a:off x="685800" y="1806575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saída</a:t>
            </a:r>
            <a:endParaRPr lang="pt-BR" altLang="pt-BR" b="1"/>
          </a:p>
        </p:txBody>
      </p:sp>
      <p:sp>
        <p:nvSpPr>
          <p:cNvPr id="79907" name="Text Box 42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9908" name="Text Box 43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79909" name="Text Box 44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79910" name="Text Box 45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79911" name="Text Box 46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79912" name="Text Box 47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79913" name="Text Box 48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79914" name="Text Box 49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79915" name="Text Box 50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18794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089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0941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0942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943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944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0900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1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2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3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04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5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6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7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8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09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0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11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0912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3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4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5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6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7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0918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0919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0920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0921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0922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0923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0924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0925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0926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0927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0928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0929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80930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3637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erro</a:t>
            </a:r>
            <a:endParaRPr lang="pt-BR" altLang="pt-BR" b="1"/>
          </a:p>
        </p:txBody>
      </p:sp>
      <p:sp>
        <p:nvSpPr>
          <p:cNvPr id="80931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0932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0933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0934" name="Text Box 43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/>
              <a:t>e = 0.2</a:t>
            </a:r>
          </a:p>
        </p:txBody>
      </p:sp>
      <p:sp>
        <p:nvSpPr>
          <p:cNvPr id="80935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0936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0937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0938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0939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0940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097387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1966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1967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968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1969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1924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5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6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7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28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29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0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1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2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3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4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35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1936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7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8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39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0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1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42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1943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1944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1945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1946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1947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1948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1949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1950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1951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1952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1953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</a:t>
            </a:r>
          </a:p>
        </p:txBody>
      </p:sp>
      <p:sp>
        <p:nvSpPr>
          <p:cNvPr id="81954" name="Text Box 38"/>
          <p:cNvSpPr txBox="1">
            <a:spLocks noChangeArrowheads="1"/>
          </p:cNvSpPr>
          <p:nvPr/>
        </p:nvSpPr>
        <p:spPr bwMode="auto">
          <a:xfrm>
            <a:off x="685800" y="1798638"/>
            <a:ext cx="19526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Calcula </a:t>
            </a:r>
            <a:r>
              <a:rPr lang="pt-BR" altLang="pt-BR" sz="3200" b="1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="1" baseline="-25000">
                <a:solidFill>
                  <a:srgbClr val="99FF99"/>
                </a:solidFill>
              </a:rPr>
              <a:t>6</a:t>
            </a:r>
            <a:endParaRPr lang="pt-BR" altLang="pt-BR" b="1"/>
          </a:p>
        </p:txBody>
      </p:sp>
      <p:sp>
        <p:nvSpPr>
          <p:cNvPr id="81955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1956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1957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1958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1959" name="Text Box 43"/>
          <p:cNvSpPr txBox="1">
            <a:spLocks noChangeArrowheads="1"/>
          </p:cNvSpPr>
          <p:nvPr/>
        </p:nvSpPr>
        <p:spPr bwMode="auto">
          <a:xfrm>
            <a:off x="7162800" y="30480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6</a:t>
            </a:r>
          </a:p>
        </p:txBody>
      </p:sp>
      <p:sp>
        <p:nvSpPr>
          <p:cNvPr id="81960" name="Text Box 44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1961" name="Text Box 45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1962" name="Text Box 46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1963" name="Text Box 47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1964" name="Text Box 48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1965" name="Text Box 49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67764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2947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2993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2994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95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96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2948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49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0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1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2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3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4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5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6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7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58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59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2960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1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2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3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4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5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66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2967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2968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2969" name="Text Box 29"/>
          <p:cNvSpPr txBox="1">
            <a:spLocks noChangeArrowheads="1"/>
          </p:cNvSpPr>
          <p:nvPr/>
        </p:nvSpPr>
        <p:spPr bwMode="auto">
          <a:xfrm>
            <a:off x="4298950" y="2438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0.3</a:t>
            </a:r>
          </a:p>
        </p:txBody>
      </p:sp>
      <p:sp>
        <p:nvSpPr>
          <p:cNvPr id="82970" name="Text Box 30"/>
          <p:cNvSpPr txBox="1">
            <a:spLocks noChangeArrowheads="1"/>
          </p:cNvSpPr>
          <p:nvPr/>
        </p:nvSpPr>
        <p:spPr bwMode="auto">
          <a:xfrm>
            <a:off x="4298950" y="31242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</a:t>
            </a:r>
          </a:p>
        </p:txBody>
      </p:sp>
      <p:sp>
        <p:nvSpPr>
          <p:cNvPr id="82971" name="Text Box 31"/>
          <p:cNvSpPr txBox="1">
            <a:spLocks noChangeArrowheads="1"/>
          </p:cNvSpPr>
          <p:nvPr/>
        </p:nvSpPr>
        <p:spPr bwMode="auto">
          <a:xfrm>
            <a:off x="4267200" y="54864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0.5</a:t>
            </a:r>
          </a:p>
        </p:txBody>
      </p:sp>
      <p:sp>
        <p:nvSpPr>
          <p:cNvPr id="82972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</a:t>
            </a:r>
          </a:p>
        </p:txBody>
      </p:sp>
      <p:sp>
        <p:nvSpPr>
          <p:cNvPr id="82973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</a:t>
            </a:r>
          </a:p>
        </p:txBody>
      </p:sp>
      <p:sp>
        <p:nvSpPr>
          <p:cNvPr id="82974" name="Text Box 34"/>
          <p:cNvSpPr txBox="1">
            <a:spLocks noChangeArrowheads="1"/>
          </p:cNvSpPr>
          <p:nvPr/>
        </p:nvSpPr>
        <p:spPr bwMode="auto">
          <a:xfrm>
            <a:off x="4267200" y="4860925"/>
            <a:ext cx="50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0.4</a:t>
            </a:r>
          </a:p>
        </p:txBody>
      </p:sp>
      <p:sp>
        <p:nvSpPr>
          <p:cNvPr id="82975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0.25</a:t>
            </a:r>
          </a:p>
        </p:txBody>
      </p:sp>
      <p:sp>
        <p:nvSpPr>
          <p:cNvPr id="82976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0.28</a:t>
            </a:r>
          </a:p>
        </p:txBody>
      </p:sp>
      <p:sp>
        <p:nvSpPr>
          <p:cNvPr id="82977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0.73</a:t>
            </a:r>
          </a:p>
        </p:txBody>
      </p:sp>
      <p:sp>
        <p:nvSpPr>
          <p:cNvPr id="82978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2568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Corrige pesos</a:t>
            </a:r>
            <a:endParaRPr lang="pt-BR" altLang="pt-BR" b="1"/>
          </a:p>
        </p:txBody>
      </p:sp>
      <p:sp>
        <p:nvSpPr>
          <p:cNvPr id="82979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2980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2981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2982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2983" name="Line 43"/>
          <p:cNvSpPr>
            <a:spLocks noChangeShapeType="1"/>
          </p:cNvSpPr>
          <p:nvPr/>
        </p:nvSpPr>
        <p:spPr bwMode="auto">
          <a:xfrm flipH="1" flipV="1">
            <a:off x="6324600" y="3124200"/>
            <a:ext cx="685800" cy="6858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4" name="Line 44"/>
          <p:cNvSpPr>
            <a:spLocks noChangeShapeType="1"/>
          </p:cNvSpPr>
          <p:nvPr/>
        </p:nvSpPr>
        <p:spPr bwMode="auto">
          <a:xfrm flipH="1" flipV="1">
            <a:off x="6248400" y="4267200"/>
            <a:ext cx="685800" cy="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5" name="Line 45"/>
          <p:cNvSpPr>
            <a:spLocks noChangeShapeType="1"/>
          </p:cNvSpPr>
          <p:nvPr/>
        </p:nvSpPr>
        <p:spPr bwMode="auto">
          <a:xfrm flipH="1">
            <a:off x="6248400" y="4495800"/>
            <a:ext cx="685800" cy="6858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986" name="Text Box 46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2987" name="Text Box 47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2988" name="Text Box 48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2989" name="Text Box 49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2990" name="Text Box 50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2991" name="Text Box 51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  <p:sp>
        <p:nvSpPr>
          <p:cNvPr id="82992" name="Text Box 52"/>
          <p:cNvSpPr txBox="1">
            <a:spLocks noChangeArrowheads="1"/>
          </p:cNvSpPr>
          <p:nvPr/>
        </p:nvSpPr>
        <p:spPr bwMode="auto">
          <a:xfrm>
            <a:off x="7162800" y="30480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3C72E74-4D6E-46AA-B8F4-286CE3F38A53}"/>
                  </a:ext>
                </a:extLst>
              </p14:cNvPr>
              <p14:cNvContentPartPr/>
              <p14:nvPr/>
            </p14:nvContentPartPr>
            <p14:xfrm>
              <a:off x="8652960" y="5000760"/>
              <a:ext cx="393120" cy="270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3C72E74-4D6E-46AA-B8F4-286CE3F38A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3600" y="4991400"/>
                <a:ext cx="41184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66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707904" y="270892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6" name="Seta para a direita 35"/>
          <p:cNvSpPr/>
          <p:nvPr/>
        </p:nvSpPr>
        <p:spPr>
          <a:xfrm>
            <a:off x="2267744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UTILIZAÇÃO</a:t>
            </a:r>
          </a:p>
          <a:p>
            <a:pPr algn="r"/>
            <a:r>
              <a:rPr lang="pt-BR" sz="1400" dirty="0"/>
              <a:t>DA RN TREINADA</a:t>
            </a:r>
          </a:p>
        </p:txBody>
      </p:sp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068960"/>
            <a:ext cx="1008112" cy="113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CaixaDeTexto 38"/>
          <p:cNvSpPr txBox="1"/>
          <p:nvPr/>
        </p:nvSpPr>
        <p:spPr>
          <a:xfrm>
            <a:off x="1043608" y="249289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Entrada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6300192" y="2420888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Saída/Resposta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923928" y="3861048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Treinada</a:t>
            </a:r>
          </a:p>
        </p:txBody>
      </p:sp>
      <p:cxnSp>
        <p:nvCxnSpPr>
          <p:cNvPr id="46" name="Conector reto 45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eta para a direita 46"/>
          <p:cNvSpPr/>
          <p:nvPr/>
        </p:nvSpPr>
        <p:spPr>
          <a:xfrm>
            <a:off x="5292080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6023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3971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4017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4018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4019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4020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3972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3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4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5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6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7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8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9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0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1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2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83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84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5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6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7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8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9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90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3991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3992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3993" name="Text Box 29"/>
          <p:cNvSpPr txBox="1">
            <a:spLocks noChangeArrowheads="1"/>
          </p:cNvSpPr>
          <p:nvPr/>
        </p:nvSpPr>
        <p:spPr bwMode="auto">
          <a:xfrm>
            <a:off x="4191000" y="2438400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0.3</a:t>
            </a:r>
          </a:p>
        </p:txBody>
      </p:sp>
      <p:sp>
        <p:nvSpPr>
          <p:cNvPr id="83994" name="Text Box 30"/>
          <p:cNvSpPr txBox="1">
            <a:spLocks noChangeArrowheads="1"/>
          </p:cNvSpPr>
          <p:nvPr/>
        </p:nvSpPr>
        <p:spPr bwMode="auto">
          <a:xfrm>
            <a:off x="4267200" y="3124200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0.2</a:t>
            </a:r>
          </a:p>
        </p:txBody>
      </p:sp>
      <p:sp>
        <p:nvSpPr>
          <p:cNvPr id="83995" name="Text Box 31"/>
          <p:cNvSpPr txBox="1">
            <a:spLocks noChangeArrowheads="1"/>
          </p:cNvSpPr>
          <p:nvPr/>
        </p:nvSpPr>
        <p:spPr bwMode="auto">
          <a:xfrm>
            <a:off x="4267200" y="554672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0.5</a:t>
            </a:r>
          </a:p>
        </p:txBody>
      </p:sp>
      <p:sp>
        <p:nvSpPr>
          <p:cNvPr id="83996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0.62</a:t>
            </a:r>
          </a:p>
        </p:txBody>
      </p:sp>
      <p:sp>
        <p:nvSpPr>
          <p:cNvPr id="83997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0.15</a:t>
            </a:r>
          </a:p>
        </p:txBody>
      </p:sp>
      <p:sp>
        <p:nvSpPr>
          <p:cNvPr id="83998" name="Text Box 34"/>
          <p:cNvSpPr txBox="1">
            <a:spLocks noChangeArrowheads="1"/>
          </p:cNvSpPr>
          <p:nvPr/>
        </p:nvSpPr>
        <p:spPr bwMode="auto">
          <a:xfrm>
            <a:off x="4191000" y="486092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0.4</a:t>
            </a:r>
          </a:p>
        </p:txBody>
      </p:sp>
      <p:sp>
        <p:nvSpPr>
          <p:cNvPr id="83999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0.25</a:t>
            </a:r>
          </a:p>
        </p:txBody>
      </p:sp>
      <p:sp>
        <p:nvSpPr>
          <p:cNvPr id="84000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0.28</a:t>
            </a:r>
          </a:p>
        </p:txBody>
      </p:sp>
      <p:sp>
        <p:nvSpPr>
          <p:cNvPr id="84001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0.73</a:t>
            </a:r>
          </a:p>
        </p:txBody>
      </p:sp>
      <p:sp>
        <p:nvSpPr>
          <p:cNvPr id="84002" name="Text Box 38"/>
          <p:cNvSpPr txBox="1">
            <a:spLocks noChangeArrowheads="1"/>
          </p:cNvSpPr>
          <p:nvPr/>
        </p:nvSpPr>
        <p:spPr bwMode="auto">
          <a:xfrm>
            <a:off x="685800" y="1752600"/>
            <a:ext cx="35814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Corrige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3</a:t>
            </a:r>
            <a:r>
              <a:rPr lang="pt-BR" altLang="pt-BR" sz="3200" b="1">
                <a:solidFill>
                  <a:srgbClr val="99FF99"/>
                </a:solidFill>
              </a:rPr>
              <a:t>,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4 </a:t>
            </a:r>
            <a:r>
              <a:rPr lang="pt-BR" altLang="pt-BR" sz="3200" b="1">
                <a:solidFill>
                  <a:srgbClr val="99FF99"/>
                </a:solidFill>
              </a:rPr>
              <a:t>e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5</a:t>
            </a:r>
          </a:p>
          <a:p>
            <a:endParaRPr lang="pt-BR" altLang="pt-BR" sz="3200" baseline="-25000">
              <a:solidFill>
                <a:srgbClr val="99FF99"/>
              </a:solidFill>
            </a:endParaRPr>
          </a:p>
        </p:txBody>
      </p:sp>
      <p:sp>
        <p:nvSpPr>
          <p:cNvPr id="84003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4004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4005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4006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4007" name="Text Box 48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4008" name="Text Box 49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4009" name="Text Box 50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4010" name="Text Box 51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4011" name="Text Box 52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4012" name="Text Box 53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  <p:sp>
        <p:nvSpPr>
          <p:cNvPr id="84013" name="Text Box 54"/>
          <p:cNvSpPr txBox="1">
            <a:spLocks noChangeArrowheads="1"/>
          </p:cNvSpPr>
          <p:nvPr/>
        </p:nvSpPr>
        <p:spPr bwMode="auto">
          <a:xfrm>
            <a:off x="7162800" y="30480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6</a:t>
            </a:r>
          </a:p>
        </p:txBody>
      </p:sp>
      <p:sp>
        <p:nvSpPr>
          <p:cNvPr id="84014" name="Text Box 55"/>
          <p:cNvSpPr txBox="1">
            <a:spLocks noChangeArrowheads="1"/>
          </p:cNvSpPr>
          <p:nvPr/>
        </p:nvSpPr>
        <p:spPr bwMode="auto">
          <a:xfrm>
            <a:off x="4800600" y="17526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3</a:t>
            </a:r>
          </a:p>
        </p:txBody>
      </p:sp>
      <p:sp>
        <p:nvSpPr>
          <p:cNvPr id="84015" name="Text Box 56"/>
          <p:cNvSpPr txBox="1">
            <a:spLocks noChangeArrowheads="1"/>
          </p:cNvSpPr>
          <p:nvPr/>
        </p:nvSpPr>
        <p:spPr bwMode="auto">
          <a:xfrm>
            <a:off x="4800600" y="37338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4</a:t>
            </a:r>
          </a:p>
        </p:txBody>
      </p:sp>
      <p:sp>
        <p:nvSpPr>
          <p:cNvPr id="84016" name="Text Box 57"/>
          <p:cNvSpPr txBox="1">
            <a:spLocks noChangeArrowheads="1"/>
          </p:cNvSpPr>
          <p:nvPr/>
        </p:nvSpPr>
        <p:spPr bwMode="auto">
          <a:xfrm>
            <a:off x="4800600" y="59436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70990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3971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4017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0     0     0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0     2     2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4018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4019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4020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3972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3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4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5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76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7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8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79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0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1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2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83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3984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5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6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7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8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89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3990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3991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3992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3993" name="Text Box 29"/>
          <p:cNvSpPr txBox="1">
            <a:spLocks noChangeArrowheads="1"/>
          </p:cNvSpPr>
          <p:nvPr/>
        </p:nvSpPr>
        <p:spPr bwMode="auto">
          <a:xfrm>
            <a:off x="4191000" y="24384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 dirty="0"/>
              <a:t>0.31</a:t>
            </a:r>
          </a:p>
        </p:txBody>
      </p:sp>
      <p:sp>
        <p:nvSpPr>
          <p:cNvPr id="83994" name="Text Box 30"/>
          <p:cNvSpPr txBox="1">
            <a:spLocks noChangeArrowheads="1"/>
          </p:cNvSpPr>
          <p:nvPr/>
        </p:nvSpPr>
        <p:spPr bwMode="auto">
          <a:xfrm>
            <a:off x="4267200" y="31242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0.18</a:t>
            </a:r>
          </a:p>
        </p:txBody>
      </p:sp>
      <p:sp>
        <p:nvSpPr>
          <p:cNvPr id="83995" name="Text Box 31"/>
          <p:cNvSpPr txBox="1">
            <a:spLocks noChangeArrowheads="1"/>
          </p:cNvSpPr>
          <p:nvPr/>
        </p:nvSpPr>
        <p:spPr bwMode="auto">
          <a:xfrm>
            <a:off x="4267200" y="55467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0.53</a:t>
            </a:r>
          </a:p>
        </p:txBody>
      </p:sp>
      <p:sp>
        <p:nvSpPr>
          <p:cNvPr id="83996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0.62</a:t>
            </a:r>
          </a:p>
        </p:txBody>
      </p:sp>
      <p:sp>
        <p:nvSpPr>
          <p:cNvPr id="83997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0.15</a:t>
            </a:r>
          </a:p>
        </p:txBody>
      </p:sp>
      <p:sp>
        <p:nvSpPr>
          <p:cNvPr id="83998" name="Text Box 34"/>
          <p:cNvSpPr txBox="1">
            <a:spLocks noChangeArrowheads="1"/>
          </p:cNvSpPr>
          <p:nvPr/>
        </p:nvSpPr>
        <p:spPr bwMode="auto">
          <a:xfrm>
            <a:off x="4191000" y="48609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b="1"/>
              <a:t>0.41</a:t>
            </a:r>
          </a:p>
        </p:txBody>
      </p:sp>
      <p:sp>
        <p:nvSpPr>
          <p:cNvPr id="83999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0.25</a:t>
            </a:r>
          </a:p>
        </p:txBody>
      </p:sp>
      <p:sp>
        <p:nvSpPr>
          <p:cNvPr id="84000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0.28</a:t>
            </a:r>
          </a:p>
        </p:txBody>
      </p:sp>
      <p:sp>
        <p:nvSpPr>
          <p:cNvPr id="84001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0.73</a:t>
            </a:r>
          </a:p>
        </p:txBody>
      </p:sp>
      <p:sp>
        <p:nvSpPr>
          <p:cNvPr id="84002" name="Text Box 38"/>
          <p:cNvSpPr txBox="1">
            <a:spLocks noChangeArrowheads="1"/>
          </p:cNvSpPr>
          <p:nvPr/>
        </p:nvSpPr>
        <p:spPr bwMode="auto">
          <a:xfrm>
            <a:off x="685800" y="1752600"/>
            <a:ext cx="35814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Corrige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3</a:t>
            </a:r>
            <a:r>
              <a:rPr lang="pt-BR" altLang="pt-BR" sz="3200" b="1">
                <a:solidFill>
                  <a:srgbClr val="99FF99"/>
                </a:solidFill>
              </a:rPr>
              <a:t>,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4 </a:t>
            </a:r>
            <a:r>
              <a:rPr lang="pt-BR" altLang="pt-BR" sz="3200" b="1">
                <a:solidFill>
                  <a:srgbClr val="99FF99"/>
                </a:solidFill>
              </a:rPr>
              <a:t>e </a:t>
            </a:r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5</a:t>
            </a:r>
          </a:p>
          <a:p>
            <a:endParaRPr lang="pt-BR" altLang="pt-BR" sz="3200" baseline="-25000">
              <a:solidFill>
                <a:srgbClr val="99FF99"/>
              </a:solidFill>
            </a:endParaRPr>
          </a:p>
        </p:txBody>
      </p:sp>
      <p:sp>
        <p:nvSpPr>
          <p:cNvPr id="84003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4004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4005" name="Text Box 41"/>
          <p:cNvSpPr txBox="1">
            <a:spLocks noChangeArrowheads="1"/>
          </p:cNvSpPr>
          <p:nvPr/>
        </p:nvSpPr>
        <p:spPr bwMode="auto">
          <a:xfrm>
            <a:off x="8534400" y="38100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0.2</a:t>
            </a:r>
          </a:p>
        </p:txBody>
      </p:sp>
      <p:sp>
        <p:nvSpPr>
          <p:cNvPr id="84006" name="Text Box 42"/>
          <p:cNvSpPr txBox="1">
            <a:spLocks noChangeArrowheads="1"/>
          </p:cNvSpPr>
          <p:nvPr/>
        </p:nvSpPr>
        <p:spPr bwMode="auto">
          <a:xfrm>
            <a:off x="8029575" y="4559300"/>
            <a:ext cx="1038225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/>
              <a:t>e = 0.2</a:t>
            </a:r>
          </a:p>
        </p:txBody>
      </p:sp>
      <p:sp>
        <p:nvSpPr>
          <p:cNvPr id="84007" name="Text Box 48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4008" name="Text Box 49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4009" name="Text Box 50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4010" name="Text Box 51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4011" name="Text Box 52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4012" name="Text Box 53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  <p:sp>
        <p:nvSpPr>
          <p:cNvPr id="84013" name="Text Box 54"/>
          <p:cNvSpPr txBox="1">
            <a:spLocks noChangeArrowheads="1"/>
          </p:cNvSpPr>
          <p:nvPr/>
        </p:nvSpPr>
        <p:spPr bwMode="auto">
          <a:xfrm>
            <a:off x="7162800" y="30480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6</a:t>
            </a:r>
          </a:p>
        </p:txBody>
      </p:sp>
      <p:sp>
        <p:nvSpPr>
          <p:cNvPr id="84014" name="Text Box 55"/>
          <p:cNvSpPr txBox="1">
            <a:spLocks noChangeArrowheads="1"/>
          </p:cNvSpPr>
          <p:nvPr/>
        </p:nvSpPr>
        <p:spPr bwMode="auto">
          <a:xfrm>
            <a:off x="4800600" y="17526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3</a:t>
            </a:r>
          </a:p>
        </p:txBody>
      </p:sp>
      <p:sp>
        <p:nvSpPr>
          <p:cNvPr id="84015" name="Text Box 56"/>
          <p:cNvSpPr txBox="1">
            <a:spLocks noChangeArrowheads="1"/>
          </p:cNvSpPr>
          <p:nvPr/>
        </p:nvSpPr>
        <p:spPr bwMode="auto">
          <a:xfrm>
            <a:off x="4800600" y="37338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4</a:t>
            </a:r>
          </a:p>
        </p:txBody>
      </p:sp>
      <p:sp>
        <p:nvSpPr>
          <p:cNvPr id="84016" name="Text Box 57"/>
          <p:cNvSpPr txBox="1">
            <a:spLocks noChangeArrowheads="1"/>
          </p:cNvSpPr>
          <p:nvPr/>
        </p:nvSpPr>
        <p:spPr bwMode="auto">
          <a:xfrm>
            <a:off x="4800600" y="5943600"/>
            <a:ext cx="519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99FF99"/>
                </a:solidFill>
                <a:latin typeface="Symbol" pitchFamily="18" charset="2"/>
              </a:rPr>
              <a:t>d</a:t>
            </a:r>
            <a:r>
              <a:rPr lang="pt-BR" altLang="pt-BR" sz="3200" baseline="-25000">
                <a:solidFill>
                  <a:srgbClr val="99FF99"/>
                </a:solidFill>
              </a:rPr>
              <a:t>5</a:t>
            </a:r>
          </a:p>
        </p:txBody>
      </p:sp>
      <p:sp>
        <p:nvSpPr>
          <p:cNvPr id="53" name="Line 43">
            <a:extLst>
              <a:ext uri="{FF2B5EF4-FFF2-40B4-BE49-F238E27FC236}">
                <a16:creationId xmlns:a16="http://schemas.microsoft.com/office/drawing/2014/main" id="{68F57578-E0BD-4C0C-A49E-3DEC0DD747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2590800"/>
            <a:ext cx="914400" cy="6096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" name="Line 44">
            <a:extLst>
              <a:ext uri="{FF2B5EF4-FFF2-40B4-BE49-F238E27FC236}">
                <a16:creationId xmlns:a16="http://schemas.microsoft.com/office/drawing/2014/main" id="{5A3BF782-2C4F-4D16-9BAB-3D74F38E98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667000"/>
            <a:ext cx="1219200" cy="20574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5" name="Line 46">
            <a:extLst>
              <a:ext uri="{FF2B5EF4-FFF2-40B4-BE49-F238E27FC236}">
                <a16:creationId xmlns:a16="http://schemas.microsoft.com/office/drawing/2014/main" id="{F4007A1B-FAD8-40F0-A324-ABAE20D765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4800" y="5105400"/>
            <a:ext cx="1066800" cy="6096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6" name="Line 47">
            <a:extLst>
              <a:ext uri="{FF2B5EF4-FFF2-40B4-BE49-F238E27FC236}">
                <a16:creationId xmlns:a16="http://schemas.microsoft.com/office/drawing/2014/main" id="{8AAA0E36-20AC-4F87-949E-6B72BDEA5D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62400" y="3657600"/>
            <a:ext cx="1219200" cy="1905000"/>
          </a:xfrm>
          <a:prstGeom prst="line">
            <a:avLst/>
          </a:prstGeom>
          <a:noFill/>
          <a:ln w="38100">
            <a:solidFill>
              <a:srgbClr val="99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4080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grpSp>
        <p:nvGrpSpPr>
          <p:cNvPr id="86019" name="Group 3"/>
          <p:cNvGrpSpPr>
            <a:grpSpLocks/>
          </p:cNvGrpSpPr>
          <p:nvPr/>
        </p:nvGrpSpPr>
        <p:grpSpPr bwMode="auto">
          <a:xfrm>
            <a:off x="609600" y="2819400"/>
            <a:ext cx="1463675" cy="2743200"/>
            <a:chOff x="278" y="1440"/>
            <a:chExt cx="922" cy="1728"/>
          </a:xfrm>
        </p:grpSpPr>
        <p:sp>
          <p:nvSpPr>
            <p:cNvPr id="86059" name="Text Box 4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    B    C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0     0     0</a:t>
              </a:r>
            </a:p>
            <a:p>
              <a:r>
                <a:rPr lang="pt-BR" altLang="pt-BR" b="1">
                  <a:solidFill>
                    <a:srgbClr val="99FF99"/>
                  </a:solidFill>
                </a:rPr>
                <a:t>0     2     2</a:t>
              </a:r>
              <a:endParaRPr lang="pt-BR" altLang="pt-BR">
                <a:solidFill>
                  <a:srgbClr val="CCECFF"/>
                </a:solidFill>
              </a:endParaRPr>
            </a:p>
            <a:p>
              <a:r>
                <a:rPr lang="pt-BR" altLang="pt-BR">
                  <a:solidFill>
                    <a:srgbClr val="CCECFF"/>
                  </a:solidFill>
                </a:rPr>
                <a:t>2     4     6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2     0     2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4     2     6</a:t>
              </a:r>
            </a:p>
            <a:p>
              <a:r>
                <a:rPr lang="pt-BR" altLang="pt-BR">
                  <a:solidFill>
                    <a:srgbClr val="CCECFF"/>
                  </a:solidFill>
                </a:rPr>
                <a:t>4     4     8</a:t>
              </a:r>
            </a:p>
          </p:txBody>
        </p:sp>
        <p:sp>
          <p:nvSpPr>
            <p:cNvPr id="86060" name="Line 5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061" name="Line 6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062" name="Line 7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6020" name="Oval 8"/>
          <p:cNvSpPr>
            <a:spLocks noChangeArrowheads="1"/>
          </p:cNvSpPr>
          <p:nvPr/>
        </p:nvSpPr>
        <p:spPr bwMode="auto">
          <a:xfrm>
            <a:off x="3590925" y="3065463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1" name="Oval 9"/>
          <p:cNvSpPr>
            <a:spLocks noChangeArrowheads="1"/>
          </p:cNvSpPr>
          <p:nvPr/>
        </p:nvSpPr>
        <p:spPr bwMode="auto">
          <a:xfrm>
            <a:off x="5300663" y="3844925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2" name="Oval 10"/>
          <p:cNvSpPr>
            <a:spLocks noChangeArrowheads="1"/>
          </p:cNvSpPr>
          <p:nvPr/>
        </p:nvSpPr>
        <p:spPr bwMode="auto">
          <a:xfrm>
            <a:off x="5300663" y="198120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3" name="Oval 11"/>
          <p:cNvSpPr>
            <a:spLocks noChangeArrowheads="1"/>
          </p:cNvSpPr>
          <p:nvPr/>
        </p:nvSpPr>
        <p:spPr bwMode="auto">
          <a:xfrm>
            <a:off x="7215188" y="3816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24" name="Line 12"/>
          <p:cNvSpPr>
            <a:spLocks noChangeShapeType="1"/>
          </p:cNvSpPr>
          <p:nvPr/>
        </p:nvSpPr>
        <p:spPr bwMode="auto">
          <a:xfrm>
            <a:off x="2770188" y="3314700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5" name="Line 13"/>
          <p:cNvSpPr>
            <a:spLocks noChangeShapeType="1"/>
          </p:cNvSpPr>
          <p:nvPr/>
        </p:nvSpPr>
        <p:spPr bwMode="auto">
          <a:xfrm flipV="1">
            <a:off x="4137025" y="2397125"/>
            <a:ext cx="1222375" cy="750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6" name="Line 14"/>
          <p:cNvSpPr>
            <a:spLocks noChangeShapeType="1"/>
          </p:cNvSpPr>
          <p:nvPr/>
        </p:nvSpPr>
        <p:spPr bwMode="auto">
          <a:xfrm>
            <a:off x="4206875" y="3314700"/>
            <a:ext cx="1093788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7" name="Line 15"/>
          <p:cNvSpPr>
            <a:spLocks noChangeShapeType="1"/>
          </p:cNvSpPr>
          <p:nvPr/>
        </p:nvSpPr>
        <p:spPr bwMode="auto">
          <a:xfrm>
            <a:off x="5915025" y="4149725"/>
            <a:ext cx="1231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8" name="Line 16"/>
          <p:cNvSpPr>
            <a:spLocks noChangeShapeType="1"/>
          </p:cNvSpPr>
          <p:nvPr/>
        </p:nvSpPr>
        <p:spPr bwMode="auto">
          <a:xfrm>
            <a:off x="5848350" y="2463800"/>
            <a:ext cx="1366838" cy="135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29" name="Line 17"/>
          <p:cNvSpPr>
            <a:spLocks noChangeShapeType="1"/>
          </p:cNvSpPr>
          <p:nvPr/>
        </p:nvSpPr>
        <p:spPr bwMode="auto">
          <a:xfrm>
            <a:off x="7761288" y="4065588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0" name="Oval 18"/>
          <p:cNvSpPr>
            <a:spLocks noChangeArrowheads="1"/>
          </p:cNvSpPr>
          <p:nvPr/>
        </p:nvSpPr>
        <p:spPr bwMode="auto">
          <a:xfrm>
            <a:off x="3590925" y="4732338"/>
            <a:ext cx="490538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31" name="Oval 19"/>
          <p:cNvSpPr>
            <a:spLocks noChangeArrowheads="1"/>
          </p:cNvSpPr>
          <p:nvPr/>
        </p:nvSpPr>
        <p:spPr bwMode="auto">
          <a:xfrm>
            <a:off x="5359400" y="5848350"/>
            <a:ext cx="488950" cy="5524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86032" name="Line 20"/>
          <p:cNvSpPr>
            <a:spLocks noChangeShapeType="1"/>
          </p:cNvSpPr>
          <p:nvPr/>
        </p:nvSpPr>
        <p:spPr bwMode="auto">
          <a:xfrm>
            <a:off x="2770188" y="4983163"/>
            <a:ext cx="796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3" name="Line 21"/>
          <p:cNvSpPr>
            <a:spLocks noChangeShapeType="1"/>
          </p:cNvSpPr>
          <p:nvPr/>
        </p:nvSpPr>
        <p:spPr bwMode="auto">
          <a:xfrm>
            <a:off x="4137025" y="5233988"/>
            <a:ext cx="1222375" cy="684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4" name="Line 22"/>
          <p:cNvSpPr>
            <a:spLocks noChangeShapeType="1"/>
          </p:cNvSpPr>
          <p:nvPr/>
        </p:nvSpPr>
        <p:spPr bwMode="auto">
          <a:xfrm flipV="1">
            <a:off x="4068763" y="2481263"/>
            <a:ext cx="1368425" cy="2371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5" name="Line 23"/>
          <p:cNvSpPr>
            <a:spLocks noChangeShapeType="1"/>
          </p:cNvSpPr>
          <p:nvPr/>
        </p:nvSpPr>
        <p:spPr bwMode="auto">
          <a:xfrm>
            <a:off x="4068763" y="3649663"/>
            <a:ext cx="1352550" cy="2198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6" name="Line 24"/>
          <p:cNvSpPr>
            <a:spLocks noChangeShapeType="1"/>
          </p:cNvSpPr>
          <p:nvPr/>
        </p:nvSpPr>
        <p:spPr bwMode="auto">
          <a:xfrm flipV="1">
            <a:off x="5788025" y="4398963"/>
            <a:ext cx="1427163" cy="15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7" name="Line 25"/>
          <p:cNvSpPr>
            <a:spLocks noChangeShapeType="1"/>
          </p:cNvSpPr>
          <p:nvPr/>
        </p:nvSpPr>
        <p:spPr bwMode="auto">
          <a:xfrm flipV="1">
            <a:off x="4137025" y="4316413"/>
            <a:ext cx="1163638" cy="735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6038" name="Text Box 26"/>
          <p:cNvSpPr txBox="1">
            <a:spLocks noChangeArrowheads="1"/>
          </p:cNvSpPr>
          <p:nvPr/>
        </p:nvSpPr>
        <p:spPr bwMode="auto">
          <a:xfrm>
            <a:off x="2743200" y="26685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A</a:t>
            </a:r>
            <a:endParaRPr lang="pt-BR" altLang="pt-BR"/>
          </a:p>
        </p:txBody>
      </p:sp>
      <p:sp>
        <p:nvSpPr>
          <p:cNvPr id="86039" name="Text Box 27"/>
          <p:cNvSpPr txBox="1">
            <a:spLocks noChangeArrowheads="1"/>
          </p:cNvSpPr>
          <p:nvPr/>
        </p:nvSpPr>
        <p:spPr bwMode="auto">
          <a:xfrm>
            <a:off x="2743200" y="42402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B</a:t>
            </a:r>
            <a:endParaRPr lang="pt-BR" altLang="pt-BR"/>
          </a:p>
        </p:txBody>
      </p:sp>
      <p:sp>
        <p:nvSpPr>
          <p:cNvPr id="86040" name="Text Box 28"/>
          <p:cNvSpPr txBox="1">
            <a:spLocks noChangeArrowheads="1"/>
          </p:cNvSpPr>
          <p:nvPr/>
        </p:nvSpPr>
        <p:spPr bwMode="auto">
          <a:xfrm>
            <a:off x="7848600" y="34544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C</a:t>
            </a:r>
            <a:endParaRPr lang="pt-BR" altLang="pt-BR"/>
          </a:p>
        </p:txBody>
      </p:sp>
      <p:sp>
        <p:nvSpPr>
          <p:cNvPr id="86041" name="Text Box 29"/>
          <p:cNvSpPr txBox="1">
            <a:spLocks noChangeArrowheads="1"/>
          </p:cNvSpPr>
          <p:nvPr/>
        </p:nvSpPr>
        <p:spPr bwMode="auto">
          <a:xfrm>
            <a:off x="4191000" y="2438400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0.31</a:t>
            </a:r>
          </a:p>
        </p:txBody>
      </p:sp>
      <p:sp>
        <p:nvSpPr>
          <p:cNvPr id="86042" name="Text Box 30"/>
          <p:cNvSpPr txBox="1">
            <a:spLocks noChangeArrowheads="1"/>
          </p:cNvSpPr>
          <p:nvPr/>
        </p:nvSpPr>
        <p:spPr bwMode="auto">
          <a:xfrm>
            <a:off x="4267200" y="3124200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0.18</a:t>
            </a:r>
          </a:p>
        </p:txBody>
      </p:sp>
      <p:sp>
        <p:nvSpPr>
          <p:cNvPr id="86043" name="Text Box 31"/>
          <p:cNvSpPr txBox="1">
            <a:spLocks noChangeArrowheads="1"/>
          </p:cNvSpPr>
          <p:nvPr/>
        </p:nvSpPr>
        <p:spPr bwMode="auto">
          <a:xfrm>
            <a:off x="4267200" y="5546725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0.53</a:t>
            </a:r>
          </a:p>
        </p:txBody>
      </p:sp>
      <p:sp>
        <p:nvSpPr>
          <p:cNvPr id="86044" name="Text Box 32"/>
          <p:cNvSpPr txBox="1">
            <a:spLocks noChangeArrowheads="1"/>
          </p:cNvSpPr>
          <p:nvPr/>
        </p:nvSpPr>
        <p:spPr bwMode="auto">
          <a:xfrm>
            <a:off x="5105400" y="29718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0.62</a:t>
            </a:r>
          </a:p>
        </p:txBody>
      </p:sp>
      <p:sp>
        <p:nvSpPr>
          <p:cNvPr id="86045" name="Text Box 33"/>
          <p:cNvSpPr txBox="1">
            <a:spLocks noChangeArrowheads="1"/>
          </p:cNvSpPr>
          <p:nvPr/>
        </p:nvSpPr>
        <p:spPr bwMode="auto">
          <a:xfrm>
            <a:off x="5029200" y="49530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0.15</a:t>
            </a:r>
          </a:p>
        </p:txBody>
      </p:sp>
      <p:sp>
        <p:nvSpPr>
          <p:cNvPr id="86046" name="Text Box 34"/>
          <p:cNvSpPr txBox="1">
            <a:spLocks noChangeArrowheads="1"/>
          </p:cNvSpPr>
          <p:nvPr/>
        </p:nvSpPr>
        <p:spPr bwMode="auto">
          <a:xfrm>
            <a:off x="4191000" y="4860925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0.41</a:t>
            </a:r>
          </a:p>
        </p:txBody>
      </p:sp>
      <p:sp>
        <p:nvSpPr>
          <p:cNvPr id="86047" name="Text Box 35"/>
          <p:cNvSpPr txBox="1">
            <a:spLocks noChangeArrowheads="1"/>
          </p:cNvSpPr>
          <p:nvPr/>
        </p:nvSpPr>
        <p:spPr bwMode="auto">
          <a:xfrm>
            <a:off x="6400800" y="2651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0.25</a:t>
            </a:r>
          </a:p>
        </p:txBody>
      </p:sp>
      <p:sp>
        <p:nvSpPr>
          <p:cNvPr id="86048" name="Text Box 36"/>
          <p:cNvSpPr txBox="1">
            <a:spLocks noChangeArrowheads="1"/>
          </p:cNvSpPr>
          <p:nvPr/>
        </p:nvSpPr>
        <p:spPr bwMode="auto">
          <a:xfrm>
            <a:off x="6248400" y="3794125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0.28</a:t>
            </a:r>
          </a:p>
        </p:txBody>
      </p:sp>
      <p:sp>
        <p:nvSpPr>
          <p:cNvPr id="86049" name="Text Box 37"/>
          <p:cNvSpPr txBox="1">
            <a:spLocks noChangeArrowheads="1"/>
          </p:cNvSpPr>
          <p:nvPr/>
        </p:nvSpPr>
        <p:spPr bwMode="auto">
          <a:xfrm>
            <a:off x="6432550" y="5181600"/>
            <a:ext cx="628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/>
              <a:t>0.73</a:t>
            </a:r>
          </a:p>
        </p:txBody>
      </p:sp>
      <p:sp>
        <p:nvSpPr>
          <p:cNvPr id="86050" name="Text Box 38"/>
          <p:cNvSpPr txBox="1">
            <a:spLocks noChangeArrowheads="1"/>
          </p:cNvSpPr>
          <p:nvPr/>
        </p:nvSpPr>
        <p:spPr bwMode="auto">
          <a:xfrm>
            <a:off x="685800" y="1806575"/>
            <a:ext cx="3492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 b="1">
                <a:solidFill>
                  <a:srgbClr val="99FF99"/>
                </a:solidFill>
              </a:rPr>
              <a:t>Apresenta amostra</a:t>
            </a:r>
            <a:endParaRPr lang="pt-BR" altLang="pt-BR" b="1"/>
          </a:p>
        </p:txBody>
      </p:sp>
      <p:sp>
        <p:nvSpPr>
          <p:cNvPr id="86051" name="Text Box 39"/>
          <p:cNvSpPr txBox="1">
            <a:spLocks noChangeArrowheads="1"/>
          </p:cNvSpPr>
          <p:nvPr/>
        </p:nvSpPr>
        <p:spPr bwMode="auto">
          <a:xfrm>
            <a:off x="2438400" y="3048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</a:t>
            </a:r>
          </a:p>
        </p:txBody>
      </p:sp>
      <p:sp>
        <p:nvSpPr>
          <p:cNvPr id="86052" name="Text Box 40"/>
          <p:cNvSpPr txBox="1">
            <a:spLocks noChangeArrowheads="1"/>
          </p:cNvSpPr>
          <p:nvPr/>
        </p:nvSpPr>
        <p:spPr bwMode="auto">
          <a:xfrm>
            <a:off x="2438400" y="472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2</a:t>
            </a:r>
          </a:p>
        </p:txBody>
      </p:sp>
      <p:sp>
        <p:nvSpPr>
          <p:cNvPr id="86053" name="Text Box 48"/>
          <p:cNvSpPr txBox="1">
            <a:spLocks noChangeArrowheads="1"/>
          </p:cNvSpPr>
          <p:nvPr/>
        </p:nvSpPr>
        <p:spPr bwMode="auto">
          <a:xfrm>
            <a:off x="3657600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1</a:t>
            </a:r>
            <a:endParaRPr lang="pt-BR" altLang="pt-BR"/>
          </a:p>
        </p:txBody>
      </p:sp>
      <p:sp>
        <p:nvSpPr>
          <p:cNvPr id="86054" name="Text Box 49"/>
          <p:cNvSpPr txBox="1">
            <a:spLocks noChangeArrowheads="1"/>
          </p:cNvSpPr>
          <p:nvPr/>
        </p:nvSpPr>
        <p:spPr bwMode="auto">
          <a:xfrm>
            <a:off x="3657600" y="480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2</a:t>
            </a:r>
            <a:endParaRPr lang="pt-BR" altLang="pt-BR"/>
          </a:p>
        </p:txBody>
      </p:sp>
      <p:sp>
        <p:nvSpPr>
          <p:cNvPr id="86055" name="Text Box 50"/>
          <p:cNvSpPr txBox="1">
            <a:spLocks noChangeArrowheads="1"/>
          </p:cNvSpPr>
          <p:nvPr/>
        </p:nvSpPr>
        <p:spPr bwMode="auto">
          <a:xfrm>
            <a:off x="5353050" y="20193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3</a:t>
            </a:r>
            <a:endParaRPr lang="pt-BR" altLang="pt-BR"/>
          </a:p>
        </p:txBody>
      </p:sp>
      <p:sp>
        <p:nvSpPr>
          <p:cNvPr id="86056" name="Text Box 51"/>
          <p:cNvSpPr txBox="1">
            <a:spLocks noChangeArrowheads="1"/>
          </p:cNvSpPr>
          <p:nvPr/>
        </p:nvSpPr>
        <p:spPr bwMode="auto">
          <a:xfrm>
            <a:off x="5353050" y="3886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4</a:t>
            </a:r>
            <a:endParaRPr lang="pt-BR" altLang="pt-BR"/>
          </a:p>
        </p:txBody>
      </p:sp>
      <p:sp>
        <p:nvSpPr>
          <p:cNvPr id="86057" name="Text Box 52"/>
          <p:cNvSpPr txBox="1">
            <a:spLocks noChangeArrowheads="1"/>
          </p:cNvSpPr>
          <p:nvPr/>
        </p:nvSpPr>
        <p:spPr bwMode="auto">
          <a:xfrm>
            <a:off x="5410200" y="5867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5</a:t>
            </a:r>
            <a:endParaRPr lang="pt-BR" altLang="pt-BR"/>
          </a:p>
        </p:txBody>
      </p:sp>
      <p:sp>
        <p:nvSpPr>
          <p:cNvPr id="86058" name="Text Box 53"/>
          <p:cNvSpPr txBox="1">
            <a:spLocks noChangeArrowheads="1"/>
          </p:cNvSpPr>
          <p:nvPr/>
        </p:nvSpPr>
        <p:spPr bwMode="auto">
          <a:xfrm>
            <a:off x="7277100" y="38481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6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70851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Algoritmo de “Backpropagation”</a:t>
            </a:r>
          </a:p>
        </p:txBody>
      </p:sp>
      <p:sp>
        <p:nvSpPr>
          <p:cNvPr id="87043" name="Text Box 41"/>
          <p:cNvSpPr txBox="1">
            <a:spLocks noChangeArrowheads="1"/>
          </p:cNvSpPr>
          <p:nvPr/>
        </p:nvSpPr>
        <p:spPr bwMode="auto">
          <a:xfrm>
            <a:off x="990600" y="2590800"/>
            <a:ext cx="73152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4000"/>
              <a:t>...</a:t>
            </a:r>
          </a:p>
          <a:p>
            <a:r>
              <a:rPr lang="pt-BR" altLang="pt-BR" sz="4000"/>
              <a:t>E assim sucessivamente, até que um critério de parada seja atingido</a:t>
            </a:r>
          </a:p>
          <a:p>
            <a:r>
              <a:rPr lang="pt-BR" altLang="pt-BR" sz="40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920281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Critérios de Parada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362200"/>
            <a:ext cx="7772400" cy="3352800"/>
          </a:xfrm>
        </p:spPr>
        <p:txBody>
          <a:bodyPr/>
          <a:lstStyle/>
          <a:p>
            <a:r>
              <a:rPr lang="pt-BR" altLang="pt-BR" dirty="0"/>
              <a:t>Objetivos ao se treinar uma RN:</a:t>
            </a:r>
          </a:p>
          <a:p>
            <a:pPr lvl="1"/>
            <a:endParaRPr lang="pt-BR" altLang="pt-BR" dirty="0"/>
          </a:p>
          <a:p>
            <a:pPr lvl="1"/>
            <a:r>
              <a:rPr lang="pt-BR" altLang="pt-BR" b="1" dirty="0">
                <a:solidFill>
                  <a:srgbClr val="CCECFF"/>
                </a:solidFill>
              </a:rPr>
              <a:t>Aprender</a:t>
            </a:r>
            <a:r>
              <a:rPr lang="pt-BR" altLang="pt-BR" dirty="0"/>
              <a:t> os dados de treinamento</a:t>
            </a:r>
          </a:p>
          <a:p>
            <a:pPr lvl="1"/>
            <a:endParaRPr lang="pt-BR" altLang="pt-BR" b="1" dirty="0">
              <a:solidFill>
                <a:srgbClr val="CCECFF"/>
              </a:solidFill>
            </a:endParaRPr>
          </a:p>
          <a:p>
            <a:pPr lvl="1"/>
            <a:r>
              <a:rPr lang="pt-BR" altLang="pt-BR" b="1" dirty="0">
                <a:solidFill>
                  <a:srgbClr val="CCECFF"/>
                </a:solidFill>
              </a:rPr>
              <a:t>Generalizar</a:t>
            </a:r>
            <a:r>
              <a:rPr lang="pt-BR" altLang="pt-BR" dirty="0"/>
              <a:t> o aprendizado para dados não treinados</a:t>
            </a:r>
          </a:p>
        </p:txBody>
      </p:sp>
    </p:spTree>
    <p:extLst>
      <p:ext uri="{BB962C8B-B14F-4D97-AF65-F5344CB8AC3E}">
        <p14:creationId xmlns:p14="http://schemas.microsoft.com/office/powerpoint/2010/main" val="29320816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pt-BR" altLang="pt-BR" sz="4000" dirty="0"/>
              <a:t>Critério de Parada:</a:t>
            </a:r>
            <a:br>
              <a:rPr lang="pt-BR" altLang="pt-BR" sz="4000" dirty="0"/>
            </a:br>
            <a:endParaRPr lang="pt-BR" altLang="pt-BR" sz="4000" dirty="0"/>
          </a:p>
        </p:txBody>
      </p:sp>
      <p:sp>
        <p:nvSpPr>
          <p:cNvPr id="91139" name="Line 11"/>
          <p:cNvSpPr>
            <a:spLocks noChangeShapeType="1"/>
          </p:cNvSpPr>
          <p:nvPr/>
        </p:nvSpPr>
        <p:spPr bwMode="auto">
          <a:xfrm>
            <a:off x="1082675" y="5819800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1140" name="Line 12"/>
          <p:cNvSpPr>
            <a:spLocks noChangeShapeType="1"/>
          </p:cNvSpPr>
          <p:nvPr/>
        </p:nvSpPr>
        <p:spPr bwMode="auto">
          <a:xfrm flipV="1">
            <a:off x="1082675" y="2086000"/>
            <a:ext cx="0" cy="373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1141" name="Text Box 13"/>
          <p:cNvSpPr txBox="1">
            <a:spLocks noChangeArrowheads="1"/>
          </p:cNvSpPr>
          <p:nvPr/>
        </p:nvSpPr>
        <p:spPr bwMode="auto">
          <a:xfrm>
            <a:off x="3224213" y="5819800"/>
            <a:ext cx="3040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Tempo de Treinamento</a:t>
            </a:r>
          </a:p>
        </p:txBody>
      </p:sp>
      <p:sp>
        <p:nvSpPr>
          <p:cNvPr id="91142" name="Text Box 14"/>
          <p:cNvSpPr txBox="1">
            <a:spLocks noChangeArrowheads="1"/>
          </p:cNvSpPr>
          <p:nvPr/>
        </p:nvSpPr>
        <p:spPr bwMode="auto">
          <a:xfrm>
            <a:off x="762000" y="1628800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30626403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8"/>
          <p:cNvSpPr>
            <a:spLocks noChangeArrowheads="1"/>
          </p:cNvSpPr>
          <p:nvPr/>
        </p:nvSpPr>
        <p:spPr bwMode="auto">
          <a:xfrm>
            <a:off x="742950" y="5506616"/>
            <a:ext cx="3657600" cy="9144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>
              <a:solidFill>
                <a:schemeClr val="bg2"/>
              </a:solidFill>
            </a:endParaRPr>
          </a:p>
        </p:txBody>
      </p:sp>
      <p:sp>
        <p:nvSpPr>
          <p:cNvPr id="90115" name="Text Box 4"/>
          <p:cNvSpPr txBox="1">
            <a:spLocks noChangeArrowheads="1"/>
          </p:cNvSpPr>
          <p:nvPr/>
        </p:nvSpPr>
        <p:spPr bwMode="auto">
          <a:xfrm>
            <a:off x="5334000" y="5125616"/>
            <a:ext cx="3346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rgbClr val="CCECFF"/>
                </a:solidFill>
              </a:rPr>
              <a:t>Conjunto de Validação</a:t>
            </a:r>
            <a:r>
              <a:rPr lang="pt-BR" altLang="pt-BR" dirty="0">
                <a:solidFill>
                  <a:schemeClr val="tx2"/>
                </a:solidFill>
              </a:rPr>
              <a:t>:</a:t>
            </a:r>
            <a:endParaRPr lang="pt-BR" altLang="pt-BR" dirty="0">
              <a:solidFill>
                <a:srgbClr val="CCECFF"/>
              </a:solidFill>
            </a:endParaRPr>
          </a:p>
          <a:p>
            <a:r>
              <a:rPr lang="pt-BR" altLang="pt-BR" dirty="0"/>
              <a:t>Dados utilizados para testar a generalização</a:t>
            </a:r>
            <a:endParaRPr lang="pt-BR" altLang="pt-BR" dirty="0">
              <a:solidFill>
                <a:srgbClr val="CCECFF"/>
              </a:solidFill>
            </a:endParaRPr>
          </a:p>
        </p:txBody>
      </p:sp>
      <p:sp>
        <p:nvSpPr>
          <p:cNvPr id="90116" name="Text Box 7"/>
          <p:cNvSpPr txBox="1">
            <a:spLocks noChangeArrowheads="1"/>
          </p:cNvSpPr>
          <p:nvPr/>
        </p:nvSpPr>
        <p:spPr bwMode="auto">
          <a:xfrm>
            <a:off x="5322888" y="3176166"/>
            <a:ext cx="38211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rgbClr val="CCECFF"/>
                </a:solidFill>
              </a:rPr>
              <a:t>Conjunto de Treinamento</a:t>
            </a:r>
            <a:r>
              <a:rPr lang="pt-BR" altLang="pt-BR" dirty="0">
                <a:solidFill>
                  <a:srgbClr val="3366FF"/>
                </a:solidFill>
              </a:rPr>
              <a:t>:</a:t>
            </a:r>
            <a:endParaRPr lang="pt-BR" altLang="pt-BR" dirty="0">
              <a:solidFill>
                <a:srgbClr val="CCECFF"/>
              </a:solidFill>
            </a:endParaRPr>
          </a:p>
          <a:p>
            <a:r>
              <a:rPr lang="pt-BR" altLang="pt-BR" dirty="0"/>
              <a:t>Dados que a rede utiliza para correção de pesos</a:t>
            </a:r>
            <a:endParaRPr lang="pt-BR" altLang="pt-BR" dirty="0">
              <a:solidFill>
                <a:srgbClr val="CCECFF"/>
              </a:solidFill>
            </a:endParaRPr>
          </a:p>
        </p:txBody>
      </p:sp>
      <p:sp>
        <p:nvSpPr>
          <p:cNvPr id="90117" name="Rectangle 9"/>
          <p:cNvSpPr>
            <a:spLocks noGrp="1" noChangeArrowheads="1"/>
          </p:cNvSpPr>
          <p:nvPr>
            <p:ph type="title"/>
          </p:nvPr>
        </p:nvSpPr>
        <p:spPr>
          <a:xfrm>
            <a:off x="228600" y="188640"/>
            <a:ext cx="8763000" cy="1143000"/>
          </a:xfrm>
          <a:noFill/>
        </p:spPr>
        <p:txBody>
          <a:bodyPr>
            <a:normAutofit fontScale="90000"/>
          </a:bodyPr>
          <a:lstStyle/>
          <a:p>
            <a:r>
              <a:rPr lang="pt-BR" altLang="pt-BR" sz="4000" dirty="0"/>
              <a:t>Critério de Parada: Validação-cruzada</a:t>
            </a:r>
            <a:br>
              <a:rPr lang="pt-BR" altLang="pt-BR" sz="4000" dirty="0"/>
            </a:br>
            <a:r>
              <a:rPr lang="pt-BR" altLang="pt-BR" sz="4000" dirty="0"/>
              <a:t>(“</a:t>
            </a:r>
            <a:r>
              <a:rPr lang="pt-BR" altLang="pt-BR" sz="4000" dirty="0" err="1"/>
              <a:t>cross-validation</a:t>
            </a:r>
            <a:r>
              <a:rPr lang="pt-BR" altLang="pt-BR" sz="4000" dirty="0"/>
              <a:t>”)</a:t>
            </a:r>
          </a:p>
        </p:txBody>
      </p:sp>
      <p:sp>
        <p:nvSpPr>
          <p:cNvPr id="90118" name="Freeform 11"/>
          <p:cNvSpPr>
            <a:spLocks/>
          </p:cNvSpPr>
          <p:nvPr/>
        </p:nvSpPr>
        <p:spPr bwMode="auto">
          <a:xfrm>
            <a:off x="742950" y="3525416"/>
            <a:ext cx="3657600" cy="609600"/>
          </a:xfrm>
          <a:custGeom>
            <a:avLst/>
            <a:gdLst>
              <a:gd name="T0" fmla="*/ 0 w 2304"/>
              <a:gd name="T1" fmla="*/ 0 h 384"/>
              <a:gd name="T2" fmla="*/ 2147483647 w 2304"/>
              <a:gd name="T3" fmla="*/ 0 h 384"/>
              <a:gd name="T4" fmla="*/ 2147483647 w 2304"/>
              <a:gd name="T5" fmla="*/ 2147483647 h 384"/>
              <a:gd name="T6" fmla="*/ 2147483647 w 2304"/>
              <a:gd name="T7" fmla="*/ 2147483647 h 384"/>
              <a:gd name="T8" fmla="*/ 2147483647 w 2304"/>
              <a:gd name="T9" fmla="*/ 2147483647 h 384"/>
              <a:gd name="T10" fmla="*/ 2147483647 w 2304"/>
              <a:gd name="T11" fmla="*/ 2147483647 h 384"/>
              <a:gd name="T12" fmla="*/ 2147483647 w 2304"/>
              <a:gd name="T13" fmla="*/ 2147483647 h 384"/>
              <a:gd name="T14" fmla="*/ 2147483647 w 2304"/>
              <a:gd name="T15" fmla="*/ 2147483647 h 384"/>
              <a:gd name="T16" fmla="*/ 0 w 2304"/>
              <a:gd name="T17" fmla="*/ 2147483647 h 384"/>
              <a:gd name="T18" fmla="*/ 0 w 2304"/>
              <a:gd name="T19" fmla="*/ 0 h 3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4"/>
              <a:gd name="T31" fmla="*/ 0 h 384"/>
              <a:gd name="T32" fmla="*/ 2304 w 2304"/>
              <a:gd name="T33" fmla="*/ 384 h 38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4" h="384">
                <a:moveTo>
                  <a:pt x="0" y="0"/>
                </a:moveTo>
                <a:lnTo>
                  <a:pt x="2304" y="0"/>
                </a:lnTo>
                <a:lnTo>
                  <a:pt x="2304" y="240"/>
                </a:lnTo>
                <a:lnTo>
                  <a:pt x="1776" y="144"/>
                </a:lnTo>
                <a:lnTo>
                  <a:pt x="1392" y="96"/>
                </a:lnTo>
                <a:lnTo>
                  <a:pt x="1152" y="96"/>
                </a:lnTo>
                <a:lnTo>
                  <a:pt x="720" y="144"/>
                </a:lnTo>
                <a:lnTo>
                  <a:pt x="336" y="240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rgbClr val="333399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0119" name="Freeform 12"/>
          <p:cNvSpPr>
            <a:spLocks/>
          </p:cNvSpPr>
          <p:nvPr/>
        </p:nvSpPr>
        <p:spPr bwMode="auto">
          <a:xfrm>
            <a:off x="742950" y="3982616"/>
            <a:ext cx="3657600" cy="609600"/>
          </a:xfrm>
          <a:custGeom>
            <a:avLst/>
            <a:gdLst>
              <a:gd name="T0" fmla="*/ 0 w 2304"/>
              <a:gd name="T1" fmla="*/ 2147483647 h 384"/>
              <a:gd name="T2" fmla="*/ 2147483647 w 2304"/>
              <a:gd name="T3" fmla="*/ 2147483647 h 384"/>
              <a:gd name="T4" fmla="*/ 2147483647 w 2304"/>
              <a:gd name="T5" fmla="*/ 2147483647 h 384"/>
              <a:gd name="T6" fmla="*/ 2147483647 w 2304"/>
              <a:gd name="T7" fmla="*/ 0 h 384"/>
              <a:gd name="T8" fmla="*/ 2147483647 w 2304"/>
              <a:gd name="T9" fmla="*/ 0 h 384"/>
              <a:gd name="T10" fmla="*/ 2147483647 w 2304"/>
              <a:gd name="T11" fmla="*/ 2147483647 h 384"/>
              <a:gd name="T12" fmla="*/ 2147483647 w 2304"/>
              <a:gd name="T13" fmla="*/ 2147483647 h 384"/>
              <a:gd name="T14" fmla="*/ 0 w 2304"/>
              <a:gd name="T15" fmla="*/ 2147483647 h 384"/>
              <a:gd name="T16" fmla="*/ 0 w 2304"/>
              <a:gd name="T17" fmla="*/ 2147483647 h 3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04"/>
              <a:gd name="T28" fmla="*/ 0 h 384"/>
              <a:gd name="T29" fmla="*/ 2304 w 2304"/>
              <a:gd name="T30" fmla="*/ 384 h 38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04" h="384">
                <a:moveTo>
                  <a:pt x="0" y="384"/>
                </a:moveTo>
                <a:lnTo>
                  <a:pt x="2304" y="384"/>
                </a:lnTo>
                <a:lnTo>
                  <a:pt x="2304" y="144"/>
                </a:lnTo>
                <a:lnTo>
                  <a:pt x="1440" y="0"/>
                </a:lnTo>
                <a:lnTo>
                  <a:pt x="1104" y="0"/>
                </a:lnTo>
                <a:lnTo>
                  <a:pt x="768" y="48"/>
                </a:lnTo>
                <a:lnTo>
                  <a:pt x="384" y="144"/>
                </a:lnTo>
                <a:lnTo>
                  <a:pt x="0" y="288"/>
                </a:lnTo>
                <a:lnTo>
                  <a:pt x="0" y="384"/>
                </a:lnTo>
                <a:close/>
              </a:path>
            </a:pathLst>
          </a:custGeom>
          <a:solidFill>
            <a:srgbClr val="333399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0120" name="Rectangle 13"/>
          <p:cNvSpPr>
            <a:spLocks noChangeArrowheads="1"/>
          </p:cNvSpPr>
          <p:nvPr/>
        </p:nvSpPr>
        <p:spPr bwMode="auto">
          <a:xfrm>
            <a:off x="742950" y="1772816"/>
            <a:ext cx="3657600" cy="1752600"/>
          </a:xfrm>
          <a:prstGeom prst="rect">
            <a:avLst/>
          </a:prstGeom>
          <a:solidFill>
            <a:srgbClr val="33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>
              <a:solidFill>
                <a:schemeClr val="bg2"/>
              </a:solidFill>
            </a:endParaRPr>
          </a:p>
        </p:txBody>
      </p:sp>
      <p:sp>
        <p:nvSpPr>
          <p:cNvPr id="90121" name="Text Box 14"/>
          <p:cNvSpPr txBox="1">
            <a:spLocks noChangeArrowheads="1"/>
          </p:cNvSpPr>
          <p:nvPr/>
        </p:nvSpPr>
        <p:spPr bwMode="auto">
          <a:xfrm>
            <a:off x="742950" y="1798216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X1 X2 X3 X4 Y1 Y2 Y3 Y4</a:t>
            </a:r>
          </a:p>
        </p:txBody>
      </p:sp>
      <p:sp>
        <p:nvSpPr>
          <p:cNvPr id="90122" name="Line 15"/>
          <p:cNvSpPr>
            <a:spLocks noChangeShapeType="1"/>
          </p:cNvSpPr>
          <p:nvPr/>
        </p:nvSpPr>
        <p:spPr bwMode="auto">
          <a:xfrm>
            <a:off x="1200150" y="1772816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3" name="Line 16"/>
          <p:cNvSpPr>
            <a:spLocks noChangeShapeType="1"/>
          </p:cNvSpPr>
          <p:nvPr/>
        </p:nvSpPr>
        <p:spPr bwMode="auto">
          <a:xfrm>
            <a:off x="1657350" y="1772816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4" name="Line 17"/>
          <p:cNvSpPr>
            <a:spLocks noChangeShapeType="1"/>
          </p:cNvSpPr>
          <p:nvPr/>
        </p:nvSpPr>
        <p:spPr bwMode="auto">
          <a:xfrm>
            <a:off x="2114550" y="1772816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5" name="Line 18"/>
          <p:cNvSpPr>
            <a:spLocks noChangeShapeType="1"/>
          </p:cNvSpPr>
          <p:nvPr/>
        </p:nvSpPr>
        <p:spPr bwMode="auto">
          <a:xfrm>
            <a:off x="2571750" y="1772816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6" name="Line 19"/>
          <p:cNvSpPr>
            <a:spLocks noChangeShapeType="1"/>
          </p:cNvSpPr>
          <p:nvPr/>
        </p:nvSpPr>
        <p:spPr bwMode="auto">
          <a:xfrm>
            <a:off x="3028950" y="1772816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7" name="Line 20"/>
          <p:cNvSpPr>
            <a:spLocks noChangeShapeType="1"/>
          </p:cNvSpPr>
          <p:nvPr/>
        </p:nvSpPr>
        <p:spPr bwMode="auto">
          <a:xfrm>
            <a:off x="3486150" y="1772816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8" name="Line 21"/>
          <p:cNvSpPr>
            <a:spLocks noChangeShapeType="1"/>
          </p:cNvSpPr>
          <p:nvPr/>
        </p:nvSpPr>
        <p:spPr bwMode="auto">
          <a:xfrm>
            <a:off x="3943350" y="1772816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29" name="Line 22"/>
          <p:cNvSpPr>
            <a:spLocks noChangeShapeType="1"/>
          </p:cNvSpPr>
          <p:nvPr/>
        </p:nvSpPr>
        <p:spPr bwMode="auto">
          <a:xfrm>
            <a:off x="742950" y="22300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0" name="Line 23"/>
          <p:cNvSpPr>
            <a:spLocks noChangeShapeType="1"/>
          </p:cNvSpPr>
          <p:nvPr/>
        </p:nvSpPr>
        <p:spPr bwMode="auto">
          <a:xfrm>
            <a:off x="742950" y="26872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1" name="Line 24"/>
          <p:cNvSpPr>
            <a:spLocks noChangeShapeType="1"/>
          </p:cNvSpPr>
          <p:nvPr/>
        </p:nvSpPr>
        <p:spPr bwMode="auto">
          <a:xfrm>
            <a:off x="742950" y="31444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2" name="Rectangle 25"/>
          <p:cNvSpPr>
            <a:spLocks noChangeArrowheads="1"/>
          </p:cNvSpPr>
          <p:nvPr/>
        </p:nvSpPr>
        <p:spPr bwMode="auto">
          <a:xfrm>
            <a:off x="742950" y="4592216"/>
            <a:ext cx="3657600" cy="914400"/>
          </a:xfrm>
          <a:prstGeom prst="rect">
            <a:avLst/>
          </a:prstGeom>
          <a:solidFill>
            <a:srgbClr val="33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>
              <a:solidFill>
                <a:schemeClr val="bg2"/>
              </a:solidFill>
            </a:endParaRPr>
          </a:p>
        </p:txBody>
      </p:sp>
      <p:sp>
        <p:nvSpPr>
          <p:cNvPr id="90133" name="Line 26"/>
          <p:cNvSpPr>
            <a:spLocks noChangeShapeType="1"/>
          </p:cNvSpPr>
          <p:nvPr/>
        </p:nvSpPr>
        <p:spPr bwMode="auto">
          <a:xfrm>
            <a:off x="1200150" y="4287416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4" name="Line 27"/>
          <p:cNvSpPr>
            <a:spLocks noChangeShapeType="1"/>
          </p:cNvSpPr>
          <p:nvPr/>
        </p:nvSpPr>
        <p:spPr bwMode="auto">
          <a:xfrm>
            <a:off x="1657350" y="4135016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5" name="Line 28"/>
          <p:cNvSpPr>
            <a:spLocks noChangeShapeType="1"/>
          </p:cNvSpPr>
          <p:nvPr/>
        </p:nvSpPr>
        <p:spPr bwMode="auto">
          <a:xfrm>
            <a:off x="2114550" y="4058816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6" name="Line 29"/>
          <p:cNvSpPr>
            <a:spLocks noChangeShapeType="1"/>
          </p:cNvSpPr>
          <p:nvPr/>
        </p:nvSpPr>
        <p:spPr bwMode="auto">
          <a:xfrm>
            <a:off x="2571750" y="3982616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7" name="Line 30"/>
          <p:cNvSpPr>
            <a:spLocks noChangeShapeType="1"/>
          </p:cNvSpPr>
          <p:nvPr/>
        </p:nvSpPr>
        <p:spPr bwMode="auto">
          <a:xfrm>
            <a:off x="3028950" y="3982616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8" name="Line 31"/>
          <p:cNvSpPr>
            <a:spLocks noChangeShapeType="1"/>
          </p:cNvSpPr>
          <p:nvPr/>
        </p:nvSpPr>
        <p:spPr bwMode="auto">
          <a:xfrm>
            <a:off x="3486150" y="4058816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39" name="Line 32"/>
          <p:cNvSpPr>
            <a:spLocks noChangeShapeType="1"/>
          </p:cNvSpPr>
          <p:nvPr/>
        </p:nvSpPr>
        <p:spPr bwMode="auto">
          <a:xfrm>
            <a:off x="3943350" y="4135016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0" name="Line 33"/>
          <p:cNvSpPr>
            <a:spLocks noChangeShapeType="1"/>
          </p:cNvSpPr>
          <p:nvPr/>
        </p:nvSpPr>
        <p:spPr bwMode="auto">
          <a:xfrm>
            <a:off x="742950" y="50494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1" name="Line 34"/>
          <p:cNvSpPr>
            <a:spLocks noChangeShapeType="1"/>
          </p:cNvSpPr>
          <p:nvPr/>
        </p:nvSpPr>
        <p:spPr bwMode="auto">
          <a:xfrm>
            <a:off x="742950" y="55066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2" name="Line 35"/>
          <p:cNvSpPr>
            <a:spLocks noChangeShapeType="1"/>
          </p:cNvSpPr>
          <p:nvPr/>
        </p:nvSpPr>
        <p:spPr bwMode="auto">
          <a:xfrm>
            <a:off x="742950" y="5963816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3" name="Line 36"/>
          <p:cNvSpPr>
            <a:spLocks noChangeShapeType="1"/>
          </p:cNvSpPr>
          <p:nvPr/>
        </p:nvSpPr>
        <p:spPr bwMode="auto">
          <a:xfrm>
            <a:off x="1428750" y="4211216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4" name="Line 37"/>
          <p:cNvSpPr>
            <a:spLocks noChangeShapeType="1"/>
          </p:cNvSpPr>
          <p:nvPr/>
        </p:nvSpPr>
        <p:spPr bwMode="auto">
          <a:xfrm>
            <a:off x="742950" y="3906416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0145" name="Text Box 40"/>
          <p:cNvSpPr txBox="1">
            <a:spLocks noChangeArrowheads="1"/>
          </p:cNvSpPr>
          <p:nvPr/>
        </p:nvSpPr>
        <p:spPr bwMode="auto">
          <a:xfrm>
            <a:off x="4800600" y="2230016"/>
            <a:ext cx="7699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 sz="9600"/>
          </a:p>
        </p:txBody>
      </p:sp>
      <p:sp>
        <p:nvSpPr>
          <p:cNvPr id="90146" name="AutoShape 43"/>
          <p:cNvSpPr>
            <a:spLocks/>
          </p:cNvSpPr>
          <p:nvPr/>
        </p:nvSpPr>
        <p:spPr bwMode="auto">
          <a:xfrm>
            <a:off x="4572000" y="2230016"/>
            <a:ext cx="533400" cy="3124200"/>
          </a:xfrm>
          <a:prstGeom prst="rightBrace">
            <a:avLst>
              <a:gd name="adj1" fmla="val 4881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90147" name="AutoShape 44"/>
          <p:cNvSpPr>
            <a:spLocks/>
          </p:cNvSpPr>
          <p:nvPr/>
        </p:nvSpPr>
        <p:spPr bwMode="auto">
          <a:xfrm>
            <a:off x="4572000" y="5506616"/>
            <a:ext cx="533400" cy="914400"/>
          </a:xfrm>
          <a:prstGeom prst="rightBrace">
            <a:avLst>
              <a:gd name="adj1" fmla="val 1428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90148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4860032" y="1925216"/>
            <a:ext cx="3581400" cy="762000"/>
          </a:xfrm>
          <a:noFill/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pt-BR" altLang="pt-BR" sz="2400" dirty="0"/>
              <a:t>	Divide-se o conjunto de dados em:</a:t>
            </a:r>
            <a:endParaRPr lang="pt-BR" altLang="pt-BR" sz="2400" dirty="0">
              <a:solidFill>
                <a:srgbClr val="CC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511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064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pt-BR" altLang="pt-BR" sz="4000" dirty="0"/>
              <a:t>Critério de Parada: Validação-cruzada</a:t>
            </a:r>
            <a:br>
              <a:rPr lang="pt-BR" altLang="pt-BR" sz="4000" dirty="0"/>
            </a:br>
            <a:r>
              <a:rPr lang="pt-BR" altLang="pt-BR" sz="4000" dirty="0"/>
              <a:t>(“</a:t>
            </a:r>
            <a:r>
              <a:rPr lang="pt-BR" altLang="pt-BR" sz="4000" dirty="0" err="1"/>
              <a:t>cross-validation</a:t>
            </a:r>
            <a:r>
              <a:rPr lang="pt-BR" altLang="pt-BR" sz="4000" dirty="0"/>
              <a:t>”)</a:t>
            </a:r>
          </a:p>
        </p:txBody>
      </p:sp>
      <p:sp>
        <p:nvSpPr>
          <p:cNvPr id="91139" name="Line 11"/>
          <p:cNvSpPr>
            <a:spLocks noChangeShapeType="1"/>
          </p:cNvSpPr>
          <p:nvPr/>
        </p:nvSpPr>
        <p:spPr bwMode="auto">
          <a:xfrm>
            <a:off x="1082675" y="5996136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1140" name="Line 12"/>
          <p:cNvSpPr>
            <a:spLocks noChangeShapeType="1"/>
          </p:cNvSpPr>
          <p:nvPr/>
        </p:nvSpPr>
        <p:spPr bwMode="auto">
          <a:xfrm flipV="1">
            <a:off x="1082675" y="2262336"/>
            <a:ext cx="0" cy="373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1141" name="Text Box 13"/>
          <p:cNvSpPr txBox="1">
            <a:spLocks noChangeArrowheads="1"/>
          </p:cNvSpPr>
          <p:nvPr/>
        </p:nvSpPr>
        <p:spPr bwMode="auto">
          <a:xfrm>
            <a:off x="3224213" y="5996136"/>
            <a:ext cx="3040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Tempo de Treinamento</a:t>
            </a:r>
          </a:p>
        </p:txBody>
      </p:sp>
      <p:sp>
        <p:nvSpPr>
          <p:cNvPr id="91142" name="Text Box 14"/>
          <p:cNvSpPr txBox="1">
            <a:spLocks noChangeArrowheads="1"/>
          </p:cNvSpPr>
          <p:nvPr/>
        </p:nvSpPr>
        <p:spPr bwMode="auto">
          <a:xfrm>
            <a:off x="762000" y="1805136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Erro</a:t>
            </a:r>
          </a:p>
        </p:txBody>
      </p:sp>
      <p:sp>
        <p:nvSpPr>
          <p:cNvPr id="91145" name="Text Box 17"/>
          <p:cNvSpPr txBox="1">
            <a:spLocks noChangeArrowheads="1"/>
          </p:cNvSpPr>
          <p:nvPr/>
        </p:nvSpPr>
        <p:spPr bwMode="auto">
          <a:xfrm>
            <a:off x="7276652" y="4798707"/>
            <a:ext cx="1396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91146" name="Text Box 18"/>
          <p:cNvSpPr txBox="1">
            <a:spLocks noChangeArrowheads="1"/>
          </p:cNvSpPr>
          <p:nvPr/>
        </p:nvSpPr>
        <p:spPr bwMode="auto">
          <a:xfrm>
            <a:off x="6659563" y="5386536"/>
            <a:ext cx="173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99FF99"/>
                </a:solidFill>
              </a:rPr>
              <a:t>Treinamento</a:t>
            </a:r>
          </a:p>
        </p:txBody>
      </p:sp>
      <p:sp>
        <p:nvSpPr>
          <p:cNvPr id="91147" name="Line 19"/>
          <p:cNvSpPr>
            <a:spLocks noChangeShapeType="1"/>
          </p:cNvSpPr>
          <p:nvPr/>
        </p:nvSpPr>
        <p:spPr bwMode="auto">
          <a:xfrm flipV="1">
            <a:off x="5273675" y="2871936"/>
            <a:ext cx="0" cy="3048000"/>
          </a:xfrm>
          <a:prstGeom prst="line">
            <a:avLst/>
          </a:prstGeom>
          <a:noFill/>
          <a:ln w="12700">
            <a:solidFill>
              <a:srgbClr val="CCECFF"/>
            </a:solidFill>
            <a:prstDash val="lgDash"/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1148" name="Text Box 20"/>
          <p:cNvSpPr txBox="1">
            <a:spLocks noChangeArrowheads="1"/>
          </p:cNvSpPr>
          <p:nvPr/>
        </p:nvSpPr>
        <p:spPr bwMode="auto">
          <a:xfrm>
            <a:off x="4283075" y="1973411"/>
            <a:ext cx="1865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Hora de parar</a:t>
            </a:r>
          </a:p>
          <a:p>
            <a:r>
              <a:rPr lang="pt-BR" altLang="pt-BR">
                <a:solidFill>
                  <a:srgbClr val="CCECFF"/>
                </a:solidFill>
              </a:rPr>
              <a:t>o treinamento</a:t>
            </a:r>
            <a:endParaRPr lang="pt-BR" altLang="pt-BR"/>
          </a:p>
        </p:txBody>
      </p:sp>
      <p:sp>
        <p:nvSpPr>
          <p:cNvPr id="91149" name="AutoShape 21"/>
          <p:cNvSpPr>
            <a:spLocks noChangeArrowheads="1"/>
          </p:cNvSpPr>
          <p:nvPr/>
        </p:nvSpPr>
        <p:spPr bwMode="auto">
          <a:xfrm>
            <a:off x="5654675" y="3481536"/>
            <a:ext cx="1905000" cy="914400"/>
          </a:xfrm>
          <a:prstGeom prst="rightArrow">
            <a:avLst>
              <a:gd name="adj1" fmla="val 50000"/>
              <a:gd name="adj2" fmla="val 5208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91150" name="Text Box 22"/>
          <p:cNvSpPr txBox="1">
            <a:spLocks noChangeArrowheads="1"/>
          </p:cNvSpPr>
          <p:nvPr/>
        </p:nvSpPr>
        <p:spPr bwMode="auto">
          <a:xfrm>
            <a:off x="5730875" y="3710136"/>
            <a:ext cx="1730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</a:rPr>
              <a:t>“over fiting”</a:t>
            </a:r>
          </a:p>
        </p:txBody>
      </p:sp>
      <p:sp>
        <p:nvSpPr>
          <p:cNvPr id="91151" name="Text Box 23"/>
          <p:cNvSpPr txBox="1">
            <a:spLocks noChangeArrowheads="1"/>
          </p:cNvSpPr>
          <p:nvPr/>
        </p:nvSpPr>
        <p:spPr bwMode="auto">
          <a:xfrm>
            <a:off x="5657850" y="3024336"/>
            <a:ext cx="2989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Perda de generalização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1143000" y="2405256"/>
              <a:ext cx="6982200" cy="3495960"/>
            </p14:xfrm>
          </p:contentPart>
        </mc:Choice>
        <mc:Fallback xmlns=""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3640" y="2395896"/>
                <a:ext cx="700092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1470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Detalhes e aprimoramentos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71720" y="1628800"/>
            <a:ext cx="7772400" cy="335280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Regra Delta com Momento</a:t>
            </a:r>
          </a:p>
          <a:p>
            <a:endParaRPr lang="pt-BR" altLang="pt-BR" dirty="0"/>
          </a:p>
          <a:p>
            <a:r>
              <a:rPr lang="pt-BR" altLang="pt-BR" dirty="0"/>
              <a:t>Formas de se aplicar o método gradiente </a:t>
            </a:r>
          </a:p>
          <a:p>
            <a:endParaRPr lang="pt-BR" altLang="pt-BR" dirty="0"/>
          </a:p>
          <a:p>
            <a:r>
              <a:rPr lang="pt-BR" altLang="pt-BR" dirty="0"/>
              <a:t>A influência do bias na sigmoide</a:t>
            </a:r>
          </a:p>
          <a:p>
            <a:pPr marL="36576" indent="0">
              <a:buNone/>
            </a:pPr>
            <a:r>
              <a:rPr lang="pt-BR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3898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Line 3"/>
          <p:cNvSpPr>
            <a:spLocks noChangeShapeType="1"/>
          </p:cNvSpPr>
          <p:nvPr/>
        </p:nvSpPr>
        <p:spPr bwMode="auto">
          <a:xfrm>
            <a:off x="1082675" y="5963816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 flipV="1">
            <a:off x="1082675" y="2230016"/>
            <a:ext cx="0" cy="373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3513138" y="5963816"/>
            <a:ext cx="3040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Tempo de Treinamento</a:t>
            </a: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762000" y="1772816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Erro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58875" y="3068216"/>
            <a:ext cx="7375525" cy="2901950"/>
            <a:chOff x="730" y="2112"/>
            <a:chExt cx="4646" cy="1828"/>
          </a:xfrm>
        </p:grpSpPr>
        <p:sp>
          <p:nvSpPr>
            <p:cNvPr id="88078" name="Freeform 7"/>
            <p:cNvSpPr>
              <a:spLocks/>
            </p:cNvSpPr>
            <p:nvPr/>
          </p:nvSpPr>
          <p:spPr bwMode="auto">
            <a:xfrm>
              <a:off x="730" y="2112"/>
              <a:ext cx="3350" cy="1736"/>
            </a:xfrm>
            <a:custGeom>
              <a:avLst/>
              <a:gdLst>
                <a:gd name="T0" fmla="*/ 0 w 4128"/>
                <a:gd name="T1" fmla="*/ 0 h 1736"/>
                <a:gd name="T2" fmla="*/ 41 w 4128"/>
                <a:gd name="T3" fmla="*/ 144 h 1736"/>
                <a:gd name="T4" fmla="*/ 62 w 4128"/>
                <a:gd name="T5" fmla="*/ 240 h 1736"/>
                <a:gd name="T6" fmla="*/ 62 w 4128"/>
                <a:gd name="T7" fmla="*/ 336 h 1736"/>
                <a:gd name="T8" fmla="*/ 104 w 4128"/>
                <a:gd name="T9" fmla="*/ 432 h 1736"/>
                <a:gd name="T10" fmla="*/ 125 w 4128"/>
                <a:gd name="T11" fmla="*/ 528 h 1736"/>
                <a:gd name="T12" fmla="*/ 146 w 4128"/>
                <a:gd name="T13" fmla="*/ 624 h 1736"/>
                <a:gd name="T14" fmla="*/ 187 w 4128"/>
                <a:gd name="T15" fmla="*/ 720 h 1736"/>
                <a:gd name="T16" fmla="*/ 229 w 4128"/>
                <a:gd name="T17" fmla="*/ 720 h 1736"/>
                <a:gd name="T18" fmla="*/ 291 w 4128"/>
                <a:gd name="T19" fmla="*/ 816 h 1736"/>
                <a:gd name="T20" fmla="*/ 354 w 4128"/>
                <a:gd name="T21" fmla="*/ 1008 h 1736"/>
                <a:gd name="T22" fmla="*/ 416 w 4128"/>
                <a:gd name="T23" fmla="*/ 1056 h 1736"/>
                <a:gd name="T24" fmla="*/ 479 w 4128"/>
                <a:gd name="T25" fmla="*/ 1152 h 1736"/>
                <a:gd name="T26" fmla="*/ 583 w 4128"/>
                <a:gd name="T27" fmla="*/ 1248 h 1736"/>
                <a:gd name="T28" fmla="*/ 645 w 4128"/>
                <a:gd name="T29" fmla="*/ 1392 h 1736"/>
                <a:gd name="T30" fmla="*/ 729 w 4128"/>
                <a:gd name="T31" fmla="*/ 1392 h 1736"/>
                <a:gd name="T32" fmla="*/ 833 w 4128"/>
                <a:gd name="T33" fmla="*/ 1488 h 1736"/>
                <a:gd name="T34" fmla="*/ 937 w 4128"/>
                <a:gd name="T35" fmla="*/ 1584 h 1736"/>
                <a:gd name="T36" fmla="*/ 1062 w 4128"/>
                <a:gd name="T37" fmla="*/ 1632 h 1736"/>
                <a:gd name="T38" fmla="*/ 1186 w 4128"/>
                <a:gd name="T39" fmla="*/ 1680 h 1736"/>
                <a:gd name="T40" fmla="*/ 1291 w 4128"/>
                <a:gd name="T41" fmla="*/ 1680 h 1736"/>
                <a:gd name="T42" fmla="*/ 1520 w 4128"/>
                <a:gd name="T43" fmla="*/ 1728 h 1736"/>
                <a:gd name="T44" fmla="*/ 1623 w 4128"/>
                <a:gd name="T45" fmla="*/ 1728 h 1736"/>
                <a:gd name="T46" fmla="*/ 1749 w 4128"/>
                <a:gd name="T47" fmla="*/ 1728 h 1736"/>
                <a:gd name="T48" fmla="*/ 1791 w 4128"/>
                <a:gd name="T49" fmla="*/ 1728 h 17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28"/>
                <a:gd name="T76" fmla="*/ 0 h 1736"/>
                <a:gd name="T77" fmla="*/ 4128 w 4128"/>
                <a:gd name="T78" fmla="*/ 1736 h 17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28" h="1736">
                  <a:moveTo>
                    <a:pt x="0" y="0"/>
                  </a:moveTo>
                  <a:cubicBezTo>
                    <a:pt x="36" y="52"/>
                    <a:pt x="72" y="104"/>
                    <a:pt x="96" y="144"/>
                  </a:cubicBezTo>
                  <a:cubicBezTo>
                    <a:pt x="120" y="184"/>
                    <a:pt x="136" y="208"/>
                    <a:pt x="144" y="240"/>
                  </a:cubicBezTo>
                  <a:cubicBezTo>
                    <a:pt x="152" y="272"/>
                    <a:pt x="128" y="304"/>
                    <a:pt x="144" y="336"/>
                  </a:cubicBezTo>
                  <a:cubicBezTo>
                    <a:pt x="160" y="368"/>
                    <a:pt x="216" y="400"/>
                    <a:pt x="240" y="432"/>
                  </a:cubicBezTo>
                  <a:cubicBezTo>
                    <a:pt x="264" y="464"/>
                    <a:pt x="272" y="496"/>
                    <a:pt x="288" y="528"/>
                  </a:cubicBezTo>
                  <a:cubicBezTo>
                    <a:pt x="304" y="560"/>
                    <a:pt x="312" y="592"/>
                    <a:pt x="336" y="624"/>
                  </a:cubicBezTo>
                  <a:cubicBezTo>
                    <a:pt x="360" y="656"/>
                    <a:pt x="400" y="704"/>
                    <a:pt x="432" y="720"/>
                  </a:cubicBezTo>
                  <a:cubicBezTo>
                    <a:pt x="464" y="736"/>
                    <a:pt x="488" y="704"/>
                    <a:pt x="528" y="720"/>
                  </a:cubicBezTo>
                  <a:cubicBezTo>
                    <a:pt x="568" y="736"/>
                    <a:pt x="624" y="768"/>
                    <a:pt x="672" y="816"/>
                  </a:cubicBezTo>
                  <a:cubicBezTo>
                    <a:pt x="720" y="864"/>
                    <a:pt x="768" y="968"/>
                    <a:pt x="816" y="1008"/>
                  </a:cubicBezTo>
                  <a:cubicBezTo>
                    <a:pt x="864" y="1048"/>
                    <a:pt x="912" y="1032"/>
                    <a:pt x="960" y="1056"/>
                  </a:cubicBezTo>
                  <a:cubicBezTo>
                    <a:pt x="1008" y="1080"/>
                    <a:pt x="1040" y="1120"/>
                    <a:pt x="1104" y="1152"/>
                  </a:cubicBezTo>
                  <a:cubicBezTo>
                    <a:pt x="1168" y="1184"/>
                    <a:pt x="1280" y="1208"/>
                    <a:pt x="1344" y="1248"/>
                  </a:cubicBezTo>
                  <a:cubicBezTo>
                    <a:pt x="1408" y="1288"/>
                    <a:pt x="1432" y="1368"/>
                    <a:pt x="1488" y="1392"/>
                  </a:cubicBezTo>
                  <a:cubicBezTo>
                    <a:pt x="1544" y="1416"/>
                    <a:pt x="1608" y="1376"/>
                    <a:pt x="1680" y="1392"/>
                  </a:cubicBezTo>
                  <a:cubicBezTo>
                    <a:pt x="1752" y="1408"/>
                    <a:pt x="1840" y="1456"/>
                    <a:pt x="1920" y="1488"/>
                  </a:cubicBezTo>
                  <a:cubicBezTo>
                    <a:pt x="2000" y="1520"/>
                    <a:pt x="2072" y="1560"/>
                    <a:pt x="2160" y="1584"/>
                  </a:cubicBezTo>
                  <a:cubicBezTo>
                    <a:pt x="2248" y="1608"/>
                    <a:pt x="2352" y="1616"/>
                    <a:pt x="2448" y="1632"/>
                  </a:cubicBezTo>
                  <a:cubicBezTo>
                    <a:pt x="2544" y="1648"/>
                    <a:pt x="2648" y="1672"/>
                    <a:pt x="2736" y="1680"/>
                  </a:cubicBezTo>
                  <a:cubicBezTo>
                    <a:pt x="2824" y="1688"/>
                    <a:pt x="2848" y="1672"/>
                    <a:pt x="2976" y="1680"/>
                  </a:cubicBezTo>
                  <a:cubicBezTo>
                    <a:pt x="3104" y="1688"/>
                    <a:pt x="3376" y="1720"/>
                    <a:pt x="3504" y="1728"/>
                  </a:cubicBezTo>
                  <a:cubicBezTo>
                    <a:pt x="3632" y="1736"/>
                    <a:pt x="3656" y="1728"/>
                    <a:pt x="3744" y="1728"/>
                  </a:cubicBezTo>
                  <a:cubicBezTo>
                    <a:pt x="3832" y="1728"/>
                    <a:pt x="3968" y="1728"/>
                    <a:pt x="4032" y="1728"/>
                  </a:cubicBezTo>
                  <a:cubicBezTo>
                    <a:pt x="4096" y="1728"/>
                    <a:pt x="4112" y="1728"/>
                    <a:pt x="4128" y="1728"/>
                  </a:cubicBezTo>
                </a:path>
              </a:pathLst>
            </a:custGeom>
            <a:noFill/>
            <a:ln w="12700" cap="flat" cmpd="sng">
              <a:solidFill>
                <a:srgbClr val="99FF9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8079" name="Text Box 10"/>
            <p:cNvSpPr txBox="1">
              <a:spLocks noChangeArrowheads="1"/>
            </p:cNvSpPr>
            <p:nvPr/>
          </p:nvSpPr>
          <p:spPr bwMode="auto">
            <a:xfrm>
              <a:off x="4195" y="3345"/>
              <a:ext cx="1181" cy="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3200">
                  <a:solidFill>
                    <a:srgbClr val="99FF99"/>
                  </a:solidFill>
                  <a:sym typeface="Symbol" pitchFamily="18" charset="2"/>
                </a:rPr>
                <a:t> </a:t>
              </a:r>
              <a:r>
                <a:rPr lang="pt-BR" altLang="pt-BR">
                  <a:solidFill>
                    <a:srgbClr val="99FF99"/>
                  </a:solidFill>
                  <a:sym typeface="Symbol" pitchFamily="18" charset="2"/>
                </a:rPr>
                <a:t>adequada</a:t>
              </a:r>
            </a:p>
            <a:p>
              <a:r>
                <a:rPr lang="pt-BR" altLang="pt-BR">
                  <a:solidFill>
                    <a:srgbClr val="99FF99"/>
                  </a:solidFill>
                  <a:sym typeface="Symbol" pitchFamily="18" charset="2"/>
                </a:rPr>
                <a:t>(aprendizado)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219200" y="1925216"/>
            <a:ext cx="7088188" cy="3200400"/>
            <a:chOff x="768" y="1392"/>
            <a:chExt cx="4465" cy="2016"/>
          </a:xfrm>
        </p:grpSpPr>
        <p:sp>
          <p:nvSpPr>
            <p:cNvPr id="88076" name="Freeform 19"/>
            <p:cNvSpPr>
              <a:spLocks/>
            </p:cNvSpPr>
            <p:nvPr/>
          </p:nvSpPr>
          <p:spPr bwMode="auto">
            <a:xfrm>
              <a:off x="768" y="1392"/>
              <a:ext cx="3312" cy="2016"/>
            </a:xfrm>
            <a:custGeom>
              <a:avLst/>
              <a:gdLst>
                <a:gd name="T0" fmla="*/ 0 w 3984"/>
                <a:gd name="T1" fmla="*/ 576 h 2016"/>
                <a:gd name="T2" fmla="*/ 47 w 3984"/>
                <a:gd name="T3" fmla="*/ 1776 h 2016"/>
                <a:gd name="T4" fmla="*/ 92 w 3984"/>
                <a:gd name="T5" fmla="*/ 336 h 2016"/>
                <a:gd name="T6" fmla="*/ 137 w 3984"/>
                <a:gd name="T7" fmla="*/ 1728 h 2016"/>
                <a:gd name="T8" fmla="*/ 206 w 3984"/>
                <a:gd name="T9" fmla="*/ 288 h 2016"/>
                <a:gd name="T10" fmla="*/ 298 w 3984"/>
                <a:gd name="T11" fmla="*/ 1968 h 2016"/>
                <a:gd name="T12" fmla="*/ 390 w 3984"/>
                <a:gd name="T13" fmla="*/ 336 h 2016"/>
                <a:gd name="T14" fmla="*/ 481 w 3984"/>
                <a:gd name="T15" fmla="*/ 1824 h 2016"/>
                <a:gd name="T16" fmla="*/ 574 w 3984"/>
                <a:gd name="T17" fmla="*/ 336 h 2016"/>
                <a:gd name="T18" fmla="*/ 688 w 3984"/>
                <a:gd name="T19" fmla="*/ 1632 h 2016"/>
                <a:gd name="T20" fmla="*/ 711 w 3984"/>
                <a:gd name="T21" fmla="*/ 288 h 2016"/>
                <a:gd name="T22" fmla="*/ 870 w 3984"/>
                <a:gd name="T23" fmla="*/ 2016 h 2016"/>
                <a:gd name="T24" fmla="*/ 940 w 3984"/>
                <a:gd name="T25" fmla="*/ 384 h 2016"/>
                <a:gd name="T26" fmla="*/ 1055 w 3984"/>
                <a:gd name="T27" fmla="*/ 1824 h 2016"/>
                <a:gd name="T28" fmla="*/ 1123 w 3984"/>
                <a:gd name="T29" fmla="*/ 336 h 2016"/>
                <a:gd name="T30" fmla="*/ 1215 w 3984"/>
                <a:gd name="T31" fmla="*/ 1824 h 2016"/>
                <a:gd name="T32" fmla="*/ 1329 w 3984"/>
                <a:gd name="T33" fmla="*/ 240 h 2016"/>
                <a:gd name="T34" fmla="*/ 1422 w 3984"/>
                <a:gd name="T35" fmla="*/ 1680 h 2016"/>
                <a:gd name="T36" fmla="*/ 1559 w 3984"/>
                <a:gd name="T37" fmla="*/ 144 h 2016"/>
                <a:gd name="T38" fmla="*/ 1604 w 3984"/>
                <a:gd name="T39" fmla="*/ 1776 h 2016"/>
                <a:gd name="T40" fmla="*/ 1742 w 3984"/>
                <a:gd name="T41" fmla="*/ 0 h 2016"/>
                <a:gd name="T42" fmla="*/ 1811 w 3984"/>
                <a:gd name="T43" fmla="*/ 1680 h 2016"/>
                <a:gd name="T44" fmla="*/ 1903 w 3984"/>
                <a:gd name="T45" fmla="*/ 48 h 201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984"/>
                <a:gd name="T70" fmla="*/ 0 h 2016"/>
                <a:gd name="T71" fmla="*/ 3984 w 3984"/>
                <a:gd name="T72" fmla="*/ 2016 h 201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984" h="2016">
                  <a:moveTo>
                    <a:pt x="0" y="576"/>
                  </a:moveTo>
                  <a:lnTo>
                    <a:pt x="96" y="1776"/>
                  </a:lnTo>
                  <a:lnTo>
                    <a:pt x="192" y="336"/>
                  </a:lnTo>
                  <a:lnTo>
                    <a:pt x="288" y="1728"/>
                  </a:lnTo>
                  <a:lnTo>
                    <a:pt x="432" y="288"/>
                  </a:lnTo>
                  <a:lnTo>
                    <a:pt x="624" y="1968"/>
                  </a:lnTo>
                  <a:lnTo>
                    <a:pt x="816" y="336"/>
                  </a:lnTo>
                  <a:lnTo>
                    <a:pt x="1008" y="1824"/>
                  </a:lnTo>
                  <a:lnTo>
                    <a:pt x="1200" y="336"/>
                  </a:lnTo>
                  <a:lnTo>
                    <a:pt x="1440" y="1632"/>
                  </a:lnTo>
                  <a:lnTo>
                    <a:pt x="1488" y="288"/>
                  </a:lnTo>
                  <a:lnTo>
                    <a:pt x="1824" y="2016"/>
                  </a:lnTo>
                  <a:lnTo>
                    <a:pt x="1968" y="384"/>
                  </a:lnTo>
                  <a:lnTo>
                    <a:pt x="2208" y="1824"/>
                  </a:lnTo>
                  <a:lnTo>
                    <a:pt x="2352" y="336"/>
                  </a:lnTo>
                  <a:lnTo>
                    <a:pt x="2544" y="1824"/>
                  </a:lnTo>
                  <a:lnTo>
                    <a:pt x="2784" y="240"/>
                  </a:lnTo>
                  <a:lnTo>
                    <a:pt x="2976" y="1680"/>
                  </a:lnTo>
                  <a:lnTo>
                    <a:pt x="3264" y="144"/>
                  </a:lnTo>
                  <a:lnTo>
                    <a:pt x="3360" y="1776"/>
                  </a:lnTo>
                  <a:lnTo>
                    <a:pt x="3648" y="0"/>
                  </a:lnTo>
                  <a:lnTo>
                    <a:pt x="3792" y="1680"/>
                  </a:lnTo>
                  <a:lnTo>
                    <a:pt x="3984" y="48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8077" name="Text Box 20"/>
            <p:cNvSpPr txBox="1">
              <a:spLocks noChangeArrowheads="1"/>
            </p:cNvSpPr>
            <p:nvPr/>
          </p:nvSpPr>
          <p:spPr bwMode="auto">
            <a:xfrm>
              <a:off x="4128" y="2577"/>
              <a:ext cx="1105" cy="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3200">
                  <a:solidFill>
                    <a:schemeClr val="tx2"/>
                  </a:solidFill>
                  <a:sym typeface="Symbol" pitchFamily="18" charset="2"/>
                </a:rPr>
                <a:t> </a:t>
              </a:r>
              <a:r>
                <a:rPr lang="pt-BR" altLang="pt-BR">
                  <a:solidFill>
                    <a:schemeClr val="tx2"/>
                  </a:solidFill>
                  <a:sym typeface="Symbol" pitchFamily="18" charset="2"/>
                </a:rPr>
                <a:t>muito alta</a:t>
              </a:r>
            </a:p>
            <a:p>
              <a:r>
                <a:rPr lang="pt-BR" altLang="pt-BR">
                  <a:solidFill>
                    <a:schemeClr val="tx2"/>
                  </a:solidFill>
                  <a:sym typeface="Symbol" pitchFamily="18" charset="2"/>
                </a:rPr>
                <a:t>(oscilação)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143000" y="2587204"/>
            <a:ext cx="7613650" cy="944562"/>
            <a:chOff x="720" y="1809"/>
            <a:chExt cx="4796" cy="595"/>
          </a:xfrm>
        </p:grpSpPr>
        <p:sp>
          <p:nvSpPr>
            <p:cNvPr id="88074" name="Freeform 15"/>
            <p:cNvSpPr>
              <a:spLocks/>
            </p:cNvSpPr>
            <p:nvPr/>
          </p:nvSpPr>
          <p:spPr bwMode="auto">
            <a:xfrm>
              <a:off x="720" y="1920"/>
              <a:ext cx="3504" cy="96"/>
            </a:xfrm>
            <a:custGeom>
              <a:avLst/>
              <a:gdLst>
                <a:gd name="T0" fmla="*/ 0 w 4080"/>
                <a:gd name="T1" fmla="*/ 0 h 96"/>
                <a:gd name="T2" fmla="*/ 2219 w 4080"/>
                <a:gd name="T3" fmla="*/ 96 h 96"/>
                <a:gd name="T4" fmla="*/ 0 60000 65536"/>
                <a:gd name="T5" fmla="*/ 0 60000 65536"/>
                <a:gd name="T6" fmla="*/ 0 w 4080"/>
                <a:gd name="T7" fmla="*/ 0 h 96"/>
                <a:gd name="T8" fmla="*/ 4080 w 4080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0" h="96">
                  <a:moveTo>
                    <a:pt x="0" y="0"/>
                  </a:moveTo>
                  <a:cubicBezTo>
                    <a:pt x="1700" y="40"/>
                    <a:pt x="3400" y="80"/>
                    <a:pt x="4080" y="96"/>
                  </a:cubicBezTo>
                </a:path>
              </a:pathLst>
            </a:custGeom>
            <a:noFill/>
            <a:ln w="12700" cap="flat" cmpd="sng">
              <a:solidFill>
                <a:srgbClr val="CCEC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8075" name="Text Box 21"/>
            <p:cNvSpPr txBox="1">
              <a:spLocks noChangeArrowheads="1"/>
            </p:cNvSpPr>
            <p:nvPr/>
          </p:nvSpPr>
          <p:spPr bwMode="auto">
            <a:xfrm>
              <a:off x="4272" y="1809"/>
              <a:ext cx="1244" cy="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3200">
                  <a:solidFill>
                    <a:srgbClr val="CCECFF"/>
                  </a:solidFill>
                  <a:sym typeface="Symbol" pitchFamily="18" charset="2"/>
                </a:rPr>
                <a:t> </a:t>
              </a:r>
              <a:r>
                <a:rPr lang="pt-BR" altLang="pt-BR">
                  <a:solidFill>
                    <a:srgbClr val="CCECFF"/>
                  </a:solidFill>
                  <a:sym typeface="Symbol" pitchFamily="18" charset="2"/>
                </a:rPr>
                <a:t>muito baixa</a:t>
              </a:r>
            </a:p>
            <a:p>
              <a:r>
                <a:rPr lang="pt-BR" altLang="pt-BR">
                  <a:solidFill>
                    <a:srgbClr val="CCECFF"/>
                  </a:solidFill>
                  <a:sym typeface="Symbol" pitchFamily="18" charset="2"/>
                </a:rPr>
                <a:t>(estagnação)</a:t>
              </a:r>
              <a:endParaRPr lang="pt-BR" altLang="pt-BR">
                <a:solidFill>
                  <a:srgbClr val="CCECFF"/>
                </a:solidFill>
              </a:endParaRPr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Regras Delta com Momento</a:t>
            </a:r>
          </a:p>
        </p:txBody>
      </p:sp>
    </p:spTree>
    <p:extLst>
      <p:ext uri="{BB962C8B-B14F-4D97-AF65-F5344CB8AC3E}">
        <p14:creationId xmlns:p14="http://schemas.microsoft.com/office/powerpoint/2010/main" val="39542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707904" y="270892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6" name="Seta para a direita 35"/>
          <p:cNvSpPr/>
          <p:nvPr/>
        </p:nvSpPr>
        <p:spPr>
          <a:xfrm>
            <a:off x="2267744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UTILIZAÇÃO</a:t>
            </a:r>
          </a:p>
          <a:p>
            <a:pPr algn="r"/>
            <a:r>
              <a:rPr lang="pt-BR" sz="1400" dirty="0"/>
              <a:t>DA RN TREINADA</a:t>
            </a:r>
          </a:p>
        </p:txBody>
      </p:sp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068960"/>
            <a:ext cx="1008112" cy="113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CaixaDeTexto 38"/>
          <p:cNvSpPr txBox="1"/>
          <p:nvPr/>
        </p:nvSpPr>
        <p:spPr>
          <a:xfrm>
            <a:off x="1043608" y="249289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Entrada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6300192" y="2420888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Saída/Resposta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6651847" y="3356992"/>
            <a:ext cx="944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/>
              <a:t>Gato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923928" y="3861048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Treinada</a:t>
            </a:r>
          </a:p>
        </p:txBody>
      </p:sp>
      <p:cxnSp>
        <p:nvCxnSpPr>
          <p:cNvPr id="46" name="Conector reto 45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eta para a direita 46"/>
          <p:cNvSpPr/>
          <p:nvPr/>
        </p:nvSpPr>
        <p:spPr>
          <a:xfrm>
            <a:off x="5292080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8311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539552" y="1652607"/>
            <a:ext cx="8153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/>
              <a:t>Considera a correção do peso no passo anterior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/>
              <a:t>Proporciona maior estabilidade na convergência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/>
              <a:t>Acelera o aprendizado</a:t>
            </a: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574656"/>
              </p:ext>
            </p:extLst>
          </p:nvPr>
        </p:nvGraphicFramePr>
        <p:xfrm>
          <a:off x="1682750" y="4125307"/>
          <a:ext cx="57848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1993035" imgH="215806" progId="Equation.3">
                  <p:embed/>
                </p:oleObj>
              </mc:Choice>
              <mc:Fallback>
                <p:oleObj name="Equação" r:id="rId2" imgW="199303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4125307"/>
                        <a:ext cx="5784850" cy="6207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Line 6"/>
          <p:cNvSpPr>
            <a:spLocks noChangeShapeType="1"/>
          </p:cNvSpPr>
          <p:nvPr/>
        </p:nvSpPr>
        <p:spPr bwMode="auto">
          <a:xfrm flipV="1">
            <a:off x="3200400" y="4507894"/>
            <a:ext cx="152400" cy="990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066800" y="5384194"/>
            <a:ext cx="25458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>
                <a:solidFill>
                  <a:schemeClr val="tx2"/>
                </a:solidFill>
              </a:rPr>
              <a:t>Constante de momento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200400" y="3783994"/>
            <a:ext cx="1941215" cy="1295400"/>
          </a:xfrm>
          <a:prstGeom prst="ellipse">
            <a:avLst/>
          </a:prstGeom>
          <a:noFill/>
          <a:ln w="38100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H="1" flipV="1">
            <a:off x="4800600" y="5079394"/>
            <a:ext cx="152400" cy="762000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572000" y="5765194"/>
            <a:ext cx="2186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>
                <a:solidFill>
                  <a:srgbClr val="CCECFF"/>
                </a:solidFill>
              </a:rPr>
              <a:t>Termo de momento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36096" y="3329266"/>
            <a:ext cx="19832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>
                <a:solidFill>
                  <a:srgbClr val="CCECFF"/>
                </a:solidFill>
              </a:rPr>
              <a:t>Correção anterior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 flipH="1">
            <a:off x="3923928" y="3706369"/>
            <a:ext cx="1512168" cy="509672"/>
          </a:xfrm>
          <a:prstGeom prst="line">
            <a:avLst/>
          </a:prstGeom>
          <a:noFill/>
          <a:ln w="12700">
            <a:solidFill>
              <a:srgbClr val="CCEC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Regras Delta com Momento</a:t>
            </a:r>
          </a:p>
        </p:txBody>
      </p:sp>
    </p:spTree>
    <p:extLst>
      <p:ext uri="{BB962C8B-B14F-4D97-AF65-F5344CB8AC3E}">
        <p14:creationId xmlns:p14="http://schemas.microsoft.com/office/powerpoint/2010/main" val="19953069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5536" y="1268760"/>
            <a:ext cx="8367464" cy="4752528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200" dirty="0" err="1"/>
              <a:t>Stochastic</a:t>
            </a:r>
            <a:r>
              <a:rPr lang="pt-BR" altLang="pt-BR" sz="2200" dirty="0"/>
              <a:t> </a:t>
            </a:r>
            <a:r>
              <a:rPr lang="pt-BR" altLang="pt-BR" sz="2200" dirty="0" err="1"/>
              <a:t>Gradient</a:t>
            </a:r>
            <a:r>
              <a:rPr lang="pt-BR" altLang="pt-BR" sz="2200" dirty="0"/>
              <a:t> </a:t>
            </a:r>
            <a:r>
              <a:rPr lang="pt-BR" altLang="pt-BR" sz="2200" dirty="0" err="1"/>
              <a:t>Descent</a:t>
            </a:r>
            <a:r>
              <a:rPr lang="pt-BR" altLang="pt-BR" sz="2200" dirty="0"/>
              <a:t> (SGD)</a:t>
            </a:r>
          </a:p>
          <a:p>
            <a:pPr lvl="1"/>
            <a:r>
              <a:rPr lang="pt-BR" altLang="pt-BR" sz="1800" dirty="0"/>
              <a:t>Corrige pesos </a:t>
            </a:r>
            <a:r>
              <a:rPr lang="pt-BR" altLang="pt-BR" sz="1800" u="sng" dirty="0"/>
              <a:t>a cada padrão de treinamento </a:t>
            </a:r>
            <a:r>
              <a:rPr lang="pt-BR" altLang="pt-BR" sz="1800" dirty="0"/>
              <a:t>apresentado</a:t>
            </a:r>
          </a:p>
          <a:p>
            <a:pPr lvl="1"/>
            <a:r>
              <a:rPr lang="pt-BR" altLang="pt-BR" sz="1800" dirty="0"/>
              <a:t>Não é bom para implementação vetorial</a:t>
            </a:r>
          </a:p>
          <a:p>
            <a:pPr lvl="1"/>
            <a:r>
              <a:rPr lang="pt-BR" altLang="pt-BR" sz="1800" dirty="0"/>
              <a:t>Convergência mais oscilatória</a:t>
            </a:r>
          </a:p>
          <a:p>
            <a:pPr lvl="1"/>
            <a:endParaRPr lang="pt-BR" altLang="pt-BR" sz="900" dirty="0"/>
          </a:p>
          <a:p>
            <a:r>
              <a:rPr lang="pt-BR" altLang="pt-BR" sz="2200" dirty="0"/>
              <a:t>Batch </a:t>
            </a:r>
            <a:r>
              <a:rPr lang="pt-BR" altLang="pt-BR" sz="2200" dirty="0" err="1"/>
              <a:t>Gradient</a:t>
            </a:r>
            <a:r>
              <a:rPr lang="pt-BR" altLang="pt-BR" sz="2200" dirty="0"/>
              <a:t> </a:t>
            </a:r>
            <a:r>
              <a:rPr lang="pt-BR" altLang="pt-BR" sz="2200" dirty="0" err="1"/>
              <a:t>Descent</a:t>
            </a:r>
            <a:endParaRPr lang="pt-BR" altLang="pt-BR" sz="2200" dirty="0"/>
          </a:p>
          <a:p>
            <a:pPr lvl="1"/>
            <a:r>
              <a:rPr lang="pt-BR" altLang="pt-BR" sz="1800" dirty="0"/>
              <a:t>Corrige pesos pela </a:t>
            </a:r>
            <a:r>
              <a:rPr lang="pt-BR" altLang="pt-BR" sz="1800" u="sng" dirty="0"/>
              <a:t>média de todos os padrões</a:t>
            </a:r>
            <a:r>
              <a:rPr lang="pt-BR" altLang="pt-BR" sz="1800" dirty="0"/>
              <a:t> de treinamento</a:t>
            </a:r>
          </a:p>
          <a:p>
            <a:pPr lvl="1"/>
            <a:r>
              <a:rPr lang="pt-BR" altLang="pt-BR" sz="1800" dirty="0"/>
              <a:t>Permite implementação vetorial (acelera computação)</a:t>
            </a:r>
          </a:p>
          <a:p>
            <a:pPr lvl="1"/>
            <a:r>
              <a:rPr lang="pt-BR" altLang="pt-BR" sz="1800" dirty="0"/>
              <a:t>Mais demorado, mas converge mais suave</a:t>
            </a:r>
          </a:p>
          <a:p>
            <a:pPr lvl="1"/>
            <a:endParaRPr lang="pt-BR" altLang="pt-BR" sz="900" dirty="0"/>
          </a:p>
          <a:p>
            <a:r>
              <a:rPr lang="pt-BR" altLang="pt-BR" sz="2200" dirty="0"/>
              <a:t>Mini Batch </a:t>
            </a:r>
            <a:r>
              <a:rPr lang="pt-BR" altLang="pt-BR" sz="2200" dirty="0" err="1"/>
              <a:t>Gradient</a:t>
            </a:r>
            <a:r>
              <a:rPr lang="pt-BR" altLang="pt-BR" sz="2200" dirty="0"/>
              <a:t> </a:t>
            </a:r>
            <a:r>
              <a:rPr lang="pt-BR" altLang="pt-BR" sz="2200" dirty="0" err="1"/>
              <a:t>Descent</a:t>
            </a:r>
            <a:endParaRPr lang="pt-BR" altLang="pt-BR" sz="2200" dirty="0"/>
          </a:p>
          <a:p>
            <a:pPr lvl="1"/>
            <a:r>
              <a:rPr lang="pt-BR" altLang="pt-BR" sz="1800" dirty="0"/>
              <a:t>Corrige pela </a:t>
            </a:r>
            <a:r>
              <a:rPr lang="pt-BR" altLang="pt-BR" sz="1800" u="sng" dirty="0"/>
              <a:t>média de um subconjunto de padrões </a:t>
            </a:r>
            <a:r>
              <a:rPr lang="pt-BR" altLang="pt-BR" sz="1800" dirty="0"/>
              <a:t>(</a:t>
            </a:r>
            <a:r>
              <a:rPr lang="pt-BR" altLang="pt-BR" sz="1800" dirty="0" err="1"/>
              <a:t>SGD+Batch</a:t>
            </a:r>
            <a:r>
              <a:rPr lang="pt-BR" altLang="pt-BR" sz="1800" dirty="0"/>
              <a:t>)</a:t>
            </a:r>
          </a:p>
          <a:p>
            <a:pPr lvl="1"/>
            <a:r>
              <a:rPr lang="pt-BR" altLang="pt-BR" sz="1800" dirty="0"/>
              <a:t>Permite implementação vetorial</a:t>
            </a:r>
          </a:p>
          <a:p>
            <a:pPr lvl="1"/>
            <a:endParaRPr lang="pt-BR" altLang="pt-BR" sz="900" dirty="0"/>
          </a:p>
          <a:p>
            <a:r>
              <a:rPr lang="pt-BR" altLang="pt-BR" sz="2200" dirty="0"/>
              <a:t>Adam (</a:t>
            </a:r>
            <a:r>
              <a:rPr lang="pt-BR" altLang="pt-BR" sz="2200" dirty="0" err="1"/>
              <a:t>Adaptive</a:t>
            </a:r>
            <a:r>
              <a:rPr lang="pt-BR" altLang="pt-BR" sz="2200" dirty="0"/>
              <a:t> </a:t>
            </a:r>
            <a:r>
              <a:rPr lang="pt-BR" altLang="pt-BR" sz="2200" dirty="0" err="1"/>
              <a:t>Moment</a:t>
            </a:r>
            <a:r>
              <a:rPr lang="pt-BR" altLang="pt-BR" sz="2200" dirty="0"/>
              <a:t> </a:t>
            </a:r>
            <a:r>
              <a:rPr lang="pt-BR" altLang="pt-BR" sz="2200" dirty="0" err="1"/>
              <a:t>Estimation</a:t>
            </a:r>
            <a:r>
              <a:rPr lang="pt-BR" altLang="pt-BR" sz="2200" dirty="0"/>
              <a:t>)</a:t>
            </a:r>
          </a:p>
          <a:p>
            <a:pPr lvl="1"/>
            <a:r>
              <a:rPr lang="pt-BR" altLang="pt-BR" sz="1800" dirty="0"/>
              <a:t>Parâmetros de aprendizado adaptativos</a:t>
            </a:r>
          </a:p>
          <a:p>
            <a:pPr lvl="1"/>
            <a:r>
              <a:rPr lang="pt-BR" altLang="pt-BR" sz="1800" dirty="0"/>
              <a:t>Bom para problemas com gradientes esparsos</a:t>
            </a:r>
          </a:p>
          <a:p>
            <a:pPr lvl="1"/>
            <a:endParaRPr lang="pt-BR" altLang="pt-BR" sz="2200" dirty="0"/>
          </a:p>
          <a:p>
            <a:pPr lvl="1"/>
            <a:endParaRPr lang="pt-BR" altLang="pt-BR" sz="2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Formas de aplicar o gradiente</a:t>
            </a:r>
          </a:p>
        </p:txBody>
      </p:sp>
    </p:spTree>
    <p:extLst>
      <p:ext uri="{BB962C8B-B14F-4D97-AF65-F5344CB8AC3E}">
        <p14:creationId xmlns:p14="http://schemas.microsoft.com/office/powerpoint/2010/main" val="21308168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 influência do bias na sigmoide</a:t>
            </a:r>
          </a:p>
          <a:p>
            <a:endParaRPr lang="pt-BR" alt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2406217" y="3437323"/>
            <a:ext cx="4182007" cy="2609117"/>
            <a:chOff x="2406217" y="3437323"/>
            <a:chExt cx="4182007" cy="2609117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3230227" y="4870740"/>
              <a:ext cx="1058677" cy="862516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060879" y="4642140"/>
              <a:ext cx="1207301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060879" y="3699519"/>
              <a:ext cx="1228025" cy="670103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5369024" y="4563381"/>
              <a:ext cx="1219200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444252" y="55892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X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444253" y="44135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406217" y="34373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573811" y="400432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Y</a:t>
              </a:r>
            </a:p>
          </p:txBody>
        </p:sp>
        <p:sp>
          <p:nvSpPr>
            <p:cNvPr id="16" name="Oval 39"/>
            <p:cNvSpPr>
              <a:spLocks noChangeArrowheads="1"/>
            </p:cNvSpPr>
            <p:nvPr/>
          </p:nvSpPr>
          <p:spPr bwMode="auto">
            <a:xfrm>
              <a:off x="4268180" y="3992829"/>
              <a:ext cx="1100844" cy="109235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 dirty="0"/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3483433" y="3463076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3230227" y="41410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21" name="Text Box 45"/>
            <p:cNvSpPr txBox="1">
              <a:spLocks noChangeArrowheads="1"/>
            </p:cNvSpPr>
            <p:nvPr/>
          </p:nvSpPr>
          <p:spPr bwMode="auto">
            <a:xfrm>
              <a:off x="3352800" y="4797152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w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395536" y="1417638"/>
            <a:ext cx="8367464" cy="460365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Neurônio sem bias</a:t>
            </a:r>
          </a:p>
          <a:p>
            <a:endParaRPr lang="pt-BR" altLang="pt-BR" sz="2400" dirty="0"/>
          </a:p>
          <a:p>
            <a:pPr lvl="1"/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40019296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5536" y="1417638"/>
            <a:ext cx="8367464" cy="460365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Neurônio com bias</a:t>
            </a:r>
          </a:p>
          <a:p>
            <a:endParaRPr lang="pt-BR" altLang="pt-BR" sz="2400" dirty="0"/>
          </a:p>
          <a:p>
            <a:pPr lvl="1"/>
            <a:endParaRPr lang="pt-BR" altLang="pt-BR" sz="2400" dirty="0"/>
          </a:p>
        </p:txBody>
      </p:sp>
      <p:grpSp>
        <p:nvGrpSpPr>
          <p:cNvPr id="2" name="Grupo 1"/>
          <p:cNvGrpSpPr/>
          <p:nvPr/>
        </p:nvGrpSpPr>
        <p:grpSpPr>
          <a:xfrm>
            <a:off x="2304771" y="2276872"/>
            <a:ext cx="4283453" cy="3769568"/>
            <a:chOff x="2304771" y="2276872"/>
            <a:chExt cx="4283453" cy="3769568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3230227" y="4870740"/>
              <a:ext cx="1058677" cy="862516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060879" y="4642140"/>
              <a:ext cx="1207301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060879" y="3699519"/>
              <a:ext cx="1228025" cy="670103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5369024" y="4563381"/>
              <a:ext cx="1219200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444252" y="55892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X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444253" y="44135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406217" y="34373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573811" y="400432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Y</a:t>
              </a:r>
            </a:p>
          </p:txBody>
        </p:sp>
        <p:sp>
          <p:nvSpPr>
            <p:cNvPr id="16" name="Oval 39"/>
            <p:cNvSpPr>
              <a:spLocks noChangeArrowheads="1"/>
            </p:cNvSpPr>
            <p:nvPr/>
          </p:nvSpPr>
          <p:spPr bwMode="auto">
            <a:xfrm>
              <a:off x="4268180" y="3992829"/>
              <a:ext cx="1100844" cy="109235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 dirty="0"/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3483433" y="3463076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3230227" y="41410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21" name="Text Box 45"/>
            <p:cNvSpPr txBox="1">
              <a:spLocks noChangeArrowheads="1"/>
            </p:cNvSpPr>
            <p:nvPr/>
          </p:nvSpPr>
          <p:spPr bwMode="auto">
            <a:xfrm>
              <a:off x="3352800" y="4797152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w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  <p:cxnSp>
          <p:nvCxnSpPr>
            <p:cNvPr id="23" name="Conector de seta reta 22"/>
            <p:cNvCxnSpPr>
              <a:endCxn id="16" idx="0"/>
            </p:cNvCxnSpPr>
            <p:nvPr/>
          </p:nvCxnSpPr>
          <p:spPr>
            <a:xfrm>
              <a:off x="4818602" y="2780928"/>
              <a:ext cx="0" cy="121190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/>
            <p:cNvSpPr txBox="1"/>
            <p:nvPr/>
          </p:nvSpPr>
          <p:spPr>
            <a:xfrm>
              <a:off x="2304771" y="24743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bias</a:t>
              </a:r>
            </a:p>
          </p:txBody>
        </p:sp>
        <p:sp>
          <p:nvSpPr>
            <p:cNvPr id="25" name="Text Box 42"/>
            <p:cNvSpPr txBox="1">
              <a:spLocks noChangeArrowheads="1"/>
            </p:cNvSpPr>
            <p:nvPr/>
          </p:nvSpPr>
          <p:spPr bwMode="auto">
            <a:xfrm>
              <a:off x="3736639" y="2276872"/>
              <a:ext cx="5212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 dirty="0" err="1"/>
                <a:t>w</a:t>
              </a:r>
              <a:r>
                <a:rPr lang="pt-BR" altLang="pt-BR" b="1" baseline="-25000" dirty="0" err="1"/>
                <a:t>b</a:t>
              </a:r>
              <a:endParaRPr lang="pt-BR" altLang="pt-BR" b="1" dirty="0"/>
            </a:p>
          </p:txBody>
        </p:sp>
        <p:cxnSp>
          <p:nvCxnSpPr>
            <p:cNvPr id="27" name="Conector reto 26"/>
            <p:cNvCxnSpPr/>
            <p:nvPr/>
          </p:nvCxnSpPr>
          <p:spPr>
            <a:xfrm>
              <a:off x="3060879" y="2780928"/>
              <a:ext cx="17577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 influência do bias na sigmoide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6693658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5536" y="1417638"/>
            <a:ext cx="8367464" cy="460365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Neurônio com bias</a:t>
            </a:r>
          </a:p>
          <a:p>
            <a:endParaRPr lang="pt-BR" altLang="pt-BR" sz="2400" dirty="0"/>
          </a:p>
          <a:p>
            <a:pPr lvl="1"/>
            <a:endParaRPr lang="pt-BR" altLang="pt-BR" sz="2400" dirty="0"/>
          </a:p>
        </p:txBody>
      </p:sp>
      <p:grpSp>
        <p:nvGrpSpPr>
          <p:cNvPr id="2" name="Grupo 1"/>
          <p:cNvGrpSpPr/>
          <p:nvPr/>
        </p:nvGrpSpPr>
        <p:grpSpPr>
          <a:xfrm>
            <a:off x="2304771" y="2276872"/>
            <a:ext cx="4283453" cy="3769568"/>
            <a:chOff x="2304771" y="2276872"/>
            <a:chExt cx="4283453" cy="3769568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3230227" y="4870740"/>
              <a:ext cx="1058677" cy="862516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060879" y="4642140"/>
              <a:ext cx="1207301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060879" y="3699519"/>
              <a:ext cx="1228025" cy="670103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5369024" y="4563381"/>
              <a:ext cx="1219200" cy="0"/>
            </a:xfrm>
            <a:prstGeom prst="line">
              <a:avLst/>
            </a:prstGeom>
            <a:noFill/>
            <a:ln w="38100">
              <a:solidFill>
                <a:srgbClr val="99FF99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444252" y="55892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X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444253" y="4413540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406217" y="34373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X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573811" y="400432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Y</a:t>
              </a:r>
            </a:p>
          </p:txBody>
        </p:sp>
        <p:sp>
          <p:nvSpPr>
            <p:cNvPr id="16" name="Oval 39"/>
            <p:cNvSpPr>
              <a:spLocks noChangeArrowheads="1"/>
            </p:cNvSpPr>
            <p:nvPr/>
          </p:nvSpPr>
          <p:spPr bwMode="auto">
            <a:xfrm>
              <a:off x="4268180" y="3992829"/>
              <a:ext cx="1100844" cy="109235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 dirty="0"/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3483433" y="3463076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1</a:t>
              </a:r>
              <a:endParaRPr lang="pt-BR" altLang="pt-BR" dirty="0"/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3230227" y="4141023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/>
                <a:t>w</a:t>
              </a:r>
              <a:r>
                <a:rPr lang="pt-BR" altLang="pt-BR" baseline="-25000" dirty="0"/>
                <a:t>2</a:t>
              </a:r>
              <a:endParaRPr lang="pt-BR" altLang="pt-BR" dirty="0"/>
            </a:p>
          </p:txBody>
        </p:sp>
        <p:sp>
          <p:nvSpPr>
            <p:cNvPr id="21" name="Text Box 45"/>
            <p:cNvSpPr txBox="1">
              <a:spLocks noChangeArrowheads="1"/>
            </p:cNvSpPr>
            <p:nvPr/>
          </p:nvSpPr>
          <p:spPr bwMode="auto">
            <a:xfrm>
              <a:off x="3352800" y="4797152"/>
              <a:ext cx="506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 err="1"/>
                <a:t>w</a:t>
              </a:r>
              <a:r>
                <a:rPr lang="pt-BR" altLang="pt-BR" baseline="-25000" dirty="0" err="1"/>
                <a:t>n</a:t>
              </a:r>
              <a:endParaRPr lang="pt-BR" altLang="pt-BR" dirty="0"/>
            </a:p>
          </p:txBody>
        </p:sp>
        <p:cxnSp>
          <p:nvCxnSpPr>
            <p:cNvPr id="23" name="Conector de seta reta 22"/>
            <p:cNvCxnSpPr>
              <a:endCxn id="16" idx="0"/>
            </p:cNvCxnSpPr>
            <p:nvPr/>
          </p:nvCxnSpPr>
          <p:spPr>
            <a:xfrm>
              <a:off x="4818602" y="2780928"/>
              <a:ext cx="0" cy="121190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/>
            <p:cNvSpPr txBox="1"/>
            <p:nvPr/>
          </p:nvSpPr>
          <p:spPr>
            <a:xfrm>
              <a:off x="2304771" y="2474312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/>
                <a:t>+1</a:t>
              </a:r>
            </a:p>
          </p:txBody>
        </p:sp>
        <p:sp>
          <p:nvSpPr>
            <p:cNvPr id="25" name="Text Box 42"/>
            <p:cNvSpPr txBox="1">
              <a:spLocks noChangeArrowheads="1"/>
            </p:cNvSpPr>
            <p:nvPr/>
          </p:nvSpPr>
          <p:spPr bwMode="auto">
            <a:xfrm>
              <a:off x="3736639" y="2276872"/>
              <a:ext cx="5212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 dirty="0" err="1"/>
                <a:t>w</a:t>
              </a:r>
              <a:r>
                <a:rPr lang="pt-BR" altLang="pt-BR" b="1" baseline="-25000" dirty="0" err="1"/>
                <a:t>b</a:t>
              </a:r>
              <a:endParaRPr lang="pt-BR" altLang="pt-BR" b="1" dirty="0"/>
            </a:p>
          </p:txBody>
        </p:sp>
        <p:cxnSp>
          <p:nvCxnSpPr>
            <p:cNvPr id="27" name="Conector reto 26"/>
            <p:cNvCxnSpPr/>
            <p:nvPr/>
          </p:nvCxnSpPr>
          <p:spPr>
            <a:xfrm>
              <a:off x="3060879" y="2780928"/>
              <a:ext cx="17577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 influência do bias na sigmoide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3505048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5536" y="1273622"/>
            <a:ext cx="8367464" cy="460365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Sigmoide </a:t>
            </a:r>
            <a:r>
              <a:rPr lang="pt-BR" altLang="pt-BR" sz="2400" b="1" dirty="0"/>
              <a:t>SEM</a:t>
            </a:r>
            <a:r>
              <a:rPr lang="pt-BR" altLang="pt-BR" sz="2400" dirty="0"/>
              <a:t> bias</a:t>
            </a:r>
          </a:p>
          <a:p>
            <a:r>
              <a:rPr lang="pt-BR" altLang="pt-BR" sz="2400" u="sng" dirty="0"/>
              <a:t>Centralizada no zero do eixo horizontal</a:t>
            </a:r>
          </a:p>
          <a:p>
            <a:pPr lvl="1"/>
            <a:endParaRPr lang="pt-BR" altLang="pt-BR" sz="24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 influência do bias na sigmoide</a:t>
            </a:r>
          </a:p>
          <a:p>
            <a:endParaRPr lang="pt-BR" alt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27028"/>
            <a:ext cx="7128792" cy="394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3950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5536" y="1273622"/>
            <a:ext cx="8367464" cy="460365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Sigmoide </a:t>
            </a:r>
            <a:r>
              <a:rPr lang="pt-BR" altLang="pt-BR" sz="2400" b="1" cap="all" dirty="0" err="1"/>
              <a:t>CoM</a:t>
            </a:r>
            <a:r>
              <a:rPr lang="pt-BR" altLang="pt-BR" sz="2400" dirty="0"/>
              <a:t> bias</a:t>
            </a:r>
          </a:p>
          <a:p>
            <a:r>
              <a:rPr lang="pt-BR" altLang="pt-BR" sz="2400" dirty="0"/>
              <a:t>Propicia </a:t>
            </a:r>
            <a:r>
              <a:rPr lang="pt-BR" altLang="pt-BR" sz="2400" u="sng" dirty="0"/>
              <a:t>deslocamento da sigmoide no eixo horizontal</a:t>
            </a:r>
          </a:p>
          <a:p>
            <a:pPr lvl="1"/>
            <a:endParaRPr lang="pt-BR" altLang="pt-BR" sz="24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43528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 influência do bias na sigmoide</a:t>
            </a:r>
          </a:p>
          <a:p>
            <a:endParaRPr lang="pt-BR" alt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27028"/>
            <a:ext cx="7128792" cy="394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49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707904" y="270892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UTILIZAÇÃO</a:t>
            </a:r>
          </a:p>
          <a:p>
            <a:pPr algn="r"/>
            <a:r>
              <a:rPr lang="pt-BR" sz="1400" dirty="0"/>
              <a:t>DA RN TREINADA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1043608" y="249289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Entrada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6300192" y="2420888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Saída/Resposta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923928" y="3861048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Treinada</a:t>
            </a:r>
          </a:p>
        </p:txBody>
      </p:sp>
      <p:cxnSp>
        <p:nvCxnSpPr>
          <p:cNvPr id="46" name="Conector reto 45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996952"/>
            <a:ext cx="116477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eta para a direita 15"/>
          <p:cNvSpPr/>
          <p:nvPr/>
        </p:nvSpPr>
        <p:spPr>
          <a:xfrm>
            <a:off x="2267744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5292080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99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707904" y="2708920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5292080" y="1052736"/>
            <a:ext cx="3312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FASE DE </a:t>
            </a:r>
          </a:p>
          <a:p>
            <a:pPr algn="r"/>
            <a:r>
              <a:rPr lang="pt-BR" sz="2400" b="1" dirty="0"/>
              <a:t>UTILIZAÇÃO</a:t>
            </a:r>
          </a:p>
          <a:p>
            <a:pPr algn="r"/>
            <a:r>
              <a:rPr lang="pt-BR" sz="1400" dirty="0"/>
              <a:t>DA RN TREINADA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1043608" y="249289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Entrada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6300192" y="2420888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Saída/Resposta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6732240" y="3356992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/>
              <a:t>Cachorro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923928" y="3861048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50000"/>
                  </a:schemeClr>
                </a:solidFill>
              </a:rPr>
              <a:t>Treinada</a:t>
            </a:r>
          </a:p>
        </p:txBody>
      </p:sp>
      <p:cxnSp>
        <p:nvCxnSpPr>
          <p:cNvPr id="46" name="Conector reto 45"/>
          <p:cNvCxnSpPr/>
          <p:nvPr/>
        </p:nvCxnSpPr>
        <p:spPr>
          <a:xfrm>
            <a:off x="5580112" y="908720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996952"/>
            <a:ext cx="116477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eta para a direita 15"/>
          <p:cNvSpPr/>
          <p:nvPr/>
        </p:nvSpPr>
        <p:spPr>
          <a:xfrm>
            <a:off x="2267744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5292080" y="3356992"/>
            <a:ext cx="1224136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71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1925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2600" b="1" dirty="0">
                <a:solidFill>
                  <a:srgbClr val="FFC000"/>
                </a:solidFill>
              </a:rPr>
              <a:t>ATENÇÃO: </a:t>
            </a:r>
          </a:p>
          <a:p>
            <a:endParaRPr lang="pt-BR" sz="1000" dirty="0"/>
          </a:p>
          <a:p>
            <a:pPr algn="just"/>
            <a:r>
              <a:rPr lang="pt-BR" sz="1800" dirty="0"/>
              <a:t>Como a RN é um </a:t>
            </a:r>
            <a:r>
              <a:rPr lang="pt-BR" sz="1800" u="sng" dirty="0"/>
              <a:t>modelo matemático</a:t>
            </a:r>
            <a:r>
              <a:rPr lang="pt-BR" sz="1800" dirty="0"/>
              <a:t>, vale lembrar que ela </a:t>
            </a:r>
            <a:r>
              <a:rPr lang="pt-BR" sz="1800" u="sng" dirty="0"/>
              <a:t>processa números</a:t>
            </a:r>
            <a:r>
              <a:rPr lang="pt-BR" sz="1800" dirty="0"/>
              <a:t>. Para toda modelagem de uma RN, qualquer tipo de dado </a:t>
            </a:r>
            <a:r>
              <a:rPr lang="pt-BR" sz="1800" dirty="0" err="1"/>
              <a:t>não-numérico</a:t>
            </a:r>
            <a:r>
              <a:rPr lang="pt-BR" sz="1800" dirty="0"/>
              <a:t> deve ser codificadas em forma de valores numéricos.</a:t>
            </a:r>
          </a:p>
          <a:p>
            <a:pPr algn="just"/>
            <a:endParaRPr lang="pt-BR" sz="900" dirty="0"/>
          </a:p>
          <a:p>
            <a:pPr algn="just"/>
            <a:r>
              <a:rPr lang="pt-BR" sz="1800" dirty="0"/>
              <a:t>Esse processo de conversão/codificação dos exemplos um padrão numérico pronto para a RN é o que chamamos de </a:t>
            </a:r>
            <a:r>
              <a:rPr lang="pt-BR" sz="1800" u="sng" dirty="0"/>
              <a:t>pré-processamento</a:t>
            </a:r>
            <a:r>
              <a:rPr lang="pt-BR" sz="1800" dirty="0"/>
              <a:t>.</a:t>
            </a:r>
          </a:p>
          <a:p>
            <a:pPr algn="just"/>
            <a:endParaRPr lang="pt-BR" sz="900" dirty="0"/>
          </a:p>
          <a:p>
            <a:pPr algn="just"/>
            <a:r>
              <a:rPr lang="pt-BR" sz="1800" dirty="0"/>
              <a:t>O pré-processamento deve ser o mesmo para aprendizado e utilização.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6557596" y="4482986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012" y="4741987"/>
            <a:ext cx="116477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Seta para a direita 21"/>
          <p:cNvSpPr/>
          <p:nvPr/>
        </p:nvSpPr>
        <p:spPr>
          <a:xfrm>
            <a:off x="5405468" y="5030019"/>
            <a:ext cx="936104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22"/>
          <p:cNvGrpSpPr/>
          <p:nvPr/>
        </p:nvGrpSpPr>
        <p:grpSpPr>
          <a:xfrm>
            <a:off x="3749284" y="4597971"/>
            <a:ext cx="1368152" cy="1457003"/>
            <a:chOff x="467544" y="4221088"/>
            <a:chExt cx="1368152" cy="1457003"/>
          </a:xfrm>
        </p:grpSpPr>
        <p:sp>
          <p:nvSpPr>
            <p:cNvPr id="24" name="CaixaDeTexto 23"/>
            <p:cNvSpPr txBox="1"/>
            <p:nvPr/>
          </p:nvSpPr>
          <p:spPr>
            <a:xfrm>
              <a:off x="549894" y="4293096"/>
              <a:ext cx="121379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1.2  2.3  0.0 ... </a:t>
              </a:r>
            </a:p>
            <a:p>
              <a:r>
                <a:rPr lang="pt-BR" sz="1200" dirty="0"/>
                <a:t>9.1  1.3  3.7 ...</a:t>
              </a:r>
            </a:p>
            <a:p>
              <a:r>
                <a:rPr lang="pt-BR" sz="1200" dirty="0"/>
                <a:t>0.1  5.3  6.0 ...</a:t>
              </a:r>
            </a:p>
            <a:p>
              <a:r>
                <a:rPr lang="pt-BR" sz="1200" dirty="0"/>
                <a:t>2.2  2.3  0.0 ...</a:t>
              </a:r>
            </a:p>
            <a:p>
              <a:r>
                <a:rPr lang="pt-BR" sz="1200" dirty="0"/>
                <a:t>4.2  2.9  0.8 ...</a:t>
              </a:r>
            </a:p>
            <a:p>
              <a:r>
                <a:rPr lang="pt-BR" sz="1200" dirty="0"/>
                <a:t> ...</a:t>
              </a:r>
            </a:p>
            <a:p>
              <a:r>
                <a:rPr lang="pt-BR" sz="1200" dirty="0"/>
                <a:t> ...</a:t>
              </a:r>
            </a:p>
          </p:txBody>
        </p:sp>
        <p:cxnSp>
          <p:nvCxnSpPr>
            <p:cNvPr id="25" name="Conector reto 24"/>
            <p:cNvCxnSpPr/>
            <p:nvPr/>
          </p:nvCxnSpPr>
          <p:spPr>
            <a:xfrm>
              <a:off x="1835696" y="4221088"/>
              <a:ext cx="0" cy="144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467544" y="4221088"/>
              <a:ext cx="0" cy="144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eta para a direita 26"/>
          <p:cNvSpPr/>
          <p:nvPr/>
        </p:nvSpPr>
        <p:spPr>
          <a:xfrm>
            <a:off x="2669164" y="5030019"/>
            <a:ext cx="936104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41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r>
              <a:rPr lang="pt-BR" sz="2400" dirty="0"/>
              <a:t>O pré-processamento deve ser o mesmo no treinamento e na utilização da RN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6516216" y="3573016"/>
            <a:ext cx="139878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Rede</a:t>
            </a:r>
          </a:p>
          <a:p>
            <a:pPr algn="ctr"/>
            <a:r>
              <a:rPr lang="pt-BR" b="1" cap="all" dirty="0">
                <a:solidFill>
                  <a:srgbClr val="0070C0"/>
                </a:solidFill>
              </a:rPr>
              <a:t>  Neural  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832017"/>
            <a:ext cx="116477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eta para a direita 15"/>
          <p:cNvSpPr/>
          <p:nvPr/>
        </p:nvSpPr>
        <p:spPr>
          <a:xfrm>
            <a:off x="5364088" y="4120049"/>
            <a:ext cx="936104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22"/>
          <p:cNvGrpSpPr/>
          <p:nvPr/>
        </p:nvGrpSpPr>
        <p:grpSpPr>
          <a:xfrm>
            <a:off x="3707904" y="3688001"/>
            <a:ext cx="1368152" cy="1457003"/>
            <a:chOff x="467544" y="4221088"/>
            <a:chExt cx="1368152" cy="1457003"/>
          </a:xfrm>
        </p:grpSpPr>
        <p:sp>
          <p:nvSpPr>
            <p:cNvPr id="19" name="CaixaDeTexto 18"/>
            <p:cNvSpPr txBox="1"/>
            <p:nvPr/>
          </p:nvSpPr>
          <p:spPr>
            <a:xfrm>
              <a:off x="549894" y="4293096"/>
              <a:ext cx="121379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1.2  2.3  0.0 ... </a:t>
              </a:r>
            </a:p>
            <a:p>
              <a:r>
                <a:rPr lang="pt-BR" sz="1200" dirty="0"/>
                <a:t>9.1  1.3  3.7 ...</a:t>
              </a:r>
            </a:p>
            <a:p>
              <a:r>
                <a:rPr lang="pt-BR" sz="1200" dirty="0"/>
                <a:t>0.1  5.3  6.0 ...</a:t>
              </a:r>
            </a:p>
            <a:p>
              <a:r>
                <a:rPr lang="pt-BR" sz="1200" dirty="0"/>
                <a:t>2.2  2.3  0.0 ...</a:t>
              </a:r>
            </a:p>
            <a:p>
              <a:r>
                <a:rPr lang="pt-BR" sz="1200" dirty="0"/>
                <a:t>4.2  2.9  0.8 ...</a:t>
              </a:r>
            </a:p>
            <a:p>
              <a:r>
                <a:rPr lang="pt-BR" sz="1200" dirty="0"/>
                <a:t> ...</a:t>
              </a:r>
            </a:p>
            <a:p>
              <a:r>
                <a:rPr lang="pt-BR" sz="1200" dirty="0"/>
                <a:t> ...</a:t>
              </a:r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1835696" y="4221088"/>
              <a:ext cx="0" cy="144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467544" y="4221088"/>
              <a:ext cx="0" cy="1440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eta para a direita 23"/>
          <p:cNvSpPr/>
          <p:nvPr/>
        </p:nvSpPr>
        <p:spPr>
          <a:xfrm>
            <a:off x="2627784" y="4120049"/>
            <a:ext cx="936104" cy="5760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40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4648" cy="1143000"/>
          </a:xfrm>
        </p:spPr>
        <p:txBody>
          <a:bodyPr/>
          <a:lstStyle/>
          <a:p>
            <a:pPr algn="r"/>
            <a:r>
              <a:rPr lang="pt-PT" dirty="0"/>
              <a:t>Introdução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313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Aprendizado baseado em dados.</a:t>
            </a:r>
          </a:p>
          <a:p>
            <a:endParaRPr lang="pt-BR" dirty="0"/>
          </a:p>
          <a:p>
            <a:r>
              <a:rPr lang="pt-BR" dirty="0"/>
              <a:t>Inspiradas no funcionamento do cérebro humano.</a:t>
            </a:r>
          </a:p>
          <a:p>
            <a:endParaRPr lang="pt-BR" dirty="0"/>
          </a:p>
          <a:p>
            <a:r>
              <a:rPr lang="pt-BR" dirty="0"/>
              <a:t>Principais tarefas:</a:t>
            </a:r>
          </a:p>
          <a:p>
            <a:pPr lvl="4"/>
            <a:endParaRPr lang="pt-BR" dirty="0"/>
          </a:p>
          <a:p>
            <a:pPr lvl="1"/>
            <a:r>
              <a:rPr lang="pt-BR" dirty="0"/>
              <a:t>Classificação.</a:t>
            </a:r>
          </a:p>
          <a:p>
            <a:pPr lvl="4"/>
            <a:endParaRPr lang="pt-BR" dirty="0"/>
          </a:p>
          <a:p>
            <a:pPr lvl="1"/>
            <a:r>
              <a:rPr lang="pt-BR" dirty="0"/>
              <a:t>Regressão: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Descoberta de grupamentos (</a:t>
            </a:r>
            <a:r>
              <a:rPr lang="pt-BR" dirty="0" err="1"/>
              <a:t>clustering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08928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pt-BR" sz="5000" dirty="0"/>
              <a:t>Alguns marcos históricos </a:t>
            </a:r>
            <a:br>
              <a:rPr lang="pt-BR" sz="5000" dirty="0"/>
            </a:br>
            <a:r>
              <a:rPr lang="pt-BR" sz="5000" dirty="0"/>
              <a:t>das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72069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9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neurônios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9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1943 - </a:t>
            </a:r>
            <a:r>
              <a:rPr lang="pt-BR" sz="2400" b="1" dirty="0" err="1"/>
              <a:t>McCulloch</a:t>
            </a:r>
            <a:r>
              <a:rPr lang="pt-BR" sz="2400" b="1" dirty="0"/>
              <a:t> &amp; </a:t>
            </a:r>
            <a:r>
              <a:rPr lang="pt-BR" sz="2400" b="1" dirty="0" err="1"/>
              <a:t>Pitts</a:t>
            </a:r>
            <a:r>
              <a:rPr lang="pt-BR" sz="2400" b="1" dirty="0"/>
              <a:t> </a:t>
            </a:r>
          </a:p>
          <a:p>
            <a:pPr lvl="1"/>
            <a:r>
              <a:rPr lang="pt-BR" sz="1800" dirty="0"/>
              <a:t>Primeiro modelo de neurônio artificial (MP).</a:t>
            </a:r>
          </a:p>
          <a:p>
            <a:pPr lvl="1"/>
            <a:r>
              <a:rPr lang="pt-BR" sz="1800" dirty="0"/>
              <a:t>Baseado em estudos em neurologia da década de 30. </a:t>
            </a:r>
          </a:p>
          <a:p>
            <a:pPr lvl="1"/>
            <a:r>
              <a:rPr lang="pt-BR" sz="1800" dirty="0"/>
              <a:t>Recebe entradas binárias e produz saída </a:t>
            </a:r>
            <a:r>
              <a:rPr lang="pt-BR" sz="1800" dirty="0" err="1"/>
              <a:t>binária.C</a:t>
            </a:r>
            <a:endParaRPr lang="pt-BR" sz="1800" dirty="0"/>
          </a:p>
          <a:p>
            <a:pPr lvl="1"/>
            <a:r>
              <a:rPr lang="pt-BR" sz="1800" dirty="0" err="1"/>
              <a:t>apaz</a:t>
            </a:r>
            <a:r>
              <a:rPr lang="pt-BR" sz="1800" dirty="0"/>
              <a:t> de mapear algumas funções lógicas lineares.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0FAF566-C729-439A-92EF-77E6FDCD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933056"/>
            <a:ext cx="4447601" cy="22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144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1949 - </a:t>
            </a:r>
            <a:r>
              <a:rPr lang="pt-BR" sz="2400" b="1" dirty="0" err="1"/>
              <a:t>Hebb</a:t>
            </a:r>
            <a:endParaRPr lang="pt-BR" sz="2400" b="1" dirty="0"/>
          </a:p>
          <a:p>
            <a:pPr lvl="1"/>
            <a:r>
              <a:rPr lang="pt-BR" sz="1800" dirty="0"/>
              <a:t>Regra de </a:t>
            </a:r>
            <a:r>
              <a:rPr lang="pt-BR" sz="1800" dirty="0" err="1"/>
              <a:t>Hebb</a:t>
            </a:r>
            <a:r>
              <a:rPr lang="pt-BR" sz="1800" dirty="0"/>
              <a:t>.</a:t>
            </a:r>
          </a:p>
          <a:p>
            <a:pPr lvl="1"/>
            <a:r>
              <a:rPr lang="pt-BR" sz="1800" dirty="0"/>
              <a:t>Processo de aprendizagem do ponto de vista neurobiológico.</a:t>
            </a:r>
          </a:p>
          <a:p>
            <a:pPr lvl="1"/>
            <a:r>
              <a:rPr lang="pt-BR" sz="1800" dirty="0"/>
              <a:t>Fortalecimento de conexões neuronais entre determinados neurônios com a repetição de estímulos. </a:t>
            </a:r>
          </a:p>
        </p:txBody>
      </p:sp>
    </p:spTree>
    <p:extLst>
      <p:ext uri="{BB962C8B-B14F-4D97-AF65-F5344CB8AC3E}">
        <p14:creationId xmlns:p14="http://schemas.microsoft.com/office/powerpoint/2010/main" val="186602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59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1958 - </a:t>
            </a:r>
            <a:r>
              <a:rPr lang="pt-BR" sz="2400" b="1" dirty="0" err="1"/>
              <a:t>Rosemblatt</a:t>
            </a:r>
            <a:endParaRPr lang="pt-BR" sz="2400" b="1" dirty="0"/>
          </a:p>
          <a:p>
            <a:pPr lvl="1"/>
            <a:r>
              <a:rPr lang="pt-BR" sz="1800" dirty="0"/>
              <a:t>Modelo de neurônio artificial: </a:t>
            </a:r>
            <a:r>
              <a:rPr lang="pt-BR" sz="1800" dirty="0" err="1"/>
              <a:t>Perceptron</a:t>
            </a:r>
            <a:endParaRPr lang="pt-BR" sz="1800" dirty="0"/>
          </a:p>
          <a:p>
            <a:pPr lvl="1"/>
            <a:r>
              <a:rPr lang="pt-BR" sz="1800" dirty="0"/>
              <a:t>Presença de pesos, “𝑤𝑖”, que representam a força das conexões entre cada entrada 𝑥𝑖 e o neurônio de saída.</a:t>
            </a:r>
          </a:p>
          <a:p>
            <a:pPr lvl="1"/>
            <a:r>
              <a:rPr lang="pt-BR" sz="1800" dirty="0"/>
              <a:t>Permitiu “aprendizado” por parte desse modelo de neurônio através do ajuste desses pesos levando em consideração exemplos de treinamento conhecidos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7D5567-8ED2-4B62-A75B-F24A0E0E6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58" y="4170503"/>
            <a:ext cx="3851650" cy="22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3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1969 - </a:t>
            </a:r>
            <a:r>
              <a:rPr lang="pt-BR" sz="2400" b="1" dirty="0" err="1"/>
              <a:t>Minsky</a:t>
            </a:r>
            <a:endParaRPr lang="pt-BR" sz="2400" b="1" dirty="0"/>
          </a:p>
          <a:p>
            <a:pPr lvl="1"/>
            <a:r>
              <a:rPr lang="pt-BR" sz="1800" dirty="0"/>
              <a:t>Crítica ao </a:t>
            </a:r>
            <a:r>
              <a:rPr lang="pt-BR" sz="1800" dirty="0" err="1"/>
              <a:t>Perceptron</a:t>
            </a:r>
            <a:r>
              <a:rPr lang="pt-BR" sz="1800" dirty="0"/>
              <a:t>.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perceptron</a:t>
            </a:r>
            <a:r>
              <a:rPr lang="pt-BR" sz="1800" dirty="0"/>
              <a:t> não era capaz de representar funções não linearmente separáveis (tais como a função XOR)</a:t>
            </a:r>
          </a:p>
          <a:p>
            <a:pPr lvl="1"/>
            <a:r>
              <a:rPr lang="pt-BR" sz="1800" dirty="0"/>
              <a:t>Seria necessária a concatenação de várias camadas de </a:t>
            </a:r>
            <a:r>
              <a:rPr lang="pt-BR" sz="1800" dirty="0" err="1"/>
              <a:t>perceptrons</a:t>
            </a:r>
            <a:r>
              <a:rPr lang="pt-BR" sz="1800" dirty="0"/>
              <a:t>.</a:t>
            </a:r>
          </a:p>
          <a:p>
            <a:pPr lvl="1"/>
            <a:r>
              <a:rPr lang="pt-BR" sz="1800" dirty="0"/>
              <a:t>Porém, não havia um algoritmo de aprendizado capaz de fazer o ajuste de pesos para este caso.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331640" y="5949280"/>
            <a:ext cx="6577442" cy="461665"/>
          </a:xfrm>
          <a:prstGeom prst="rect">
            <a:avLst/>
          </a:prstGeom>
          <a:solidFill>
            <a:srgbClr val="FF8181"/>
          </a:solidFill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Inicia-se </a:t>
            </a:r>
            <a:r>
              <a:rPr lang="pt-BR" sz="2400" dirty="0">
                <a:solidFill>
                  <a:schemeClr val="tx2">
                    <a:lumMod val="25000"/>
                  </a:schemeClr>
                </a:solidFill>
              </a:rPr>
              <a:t>o “Primeiro Inverno” das </a:t>
            </a:r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Redes Neurais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62" y="3861048"/>
            <a:ext cx="2520280" cy="17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464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sz="3100" dirty="0"/>
              <a:t>O que se pode</a:t>
            </a:r>
            <a:br>
              <a:rPr lang="pt-BR" dirty="0"/>
            </a:br>
            <a:r>
              <a:rPr lang="pt-BR" dirty="0"/>
              <a:t> </a:t>
            </a:r>
            <a:r>
              <a:rPr lang="pt-BR" sz="4700" dirty="0"/>
              <a:t>Aprender com 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19256" cy="5040560"/>
          </a:xfrm>
        </p:spPr>
        <p:txBody>
          <a:bodyPr>
            <a:normAutofit/>
          </a:bodyPr>
          <a:lstStyle/>
          <a:p>
            <a:endParaRPr lang="pt-BR" sz="900" dirty="0"/>
          </a:p>
          <a:p>
            <a:r>
              <a:rPr lang="pt-BR" u="sng" dirty="0"/>
              <a:t>Descoberta de grupamentos</a:t>
            </a:r>
            <a:r>
              <a:rPr lang="pt-BR" dirty="0"/>
              <a:t> (“</a:t>
            </a:r>
            <a:r>
              <a:rPr lang="pt-BR" u="sng" dirty="0" err="1"/>
              <a:t>clustering</a:t>
            </a:r>
            <a:r>
              <a:rPr lang="pt-BR" dirty="0"/>
              <a:t>”):</a:t>
            </a:r>
          </a:p>
          <a:p>
            <a:endParaRPr lang="pt-BR" dirty="0"/>
          </a:p>
          <a:p>
            <a:pPr lvl="1"/>
            <a:r>
              <a:rPr lang="pt-BR" dirty="0"/>
              <a:t>Através do grau de similaridade, pode-se identificar grupos de dados semelhantes.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Algumas aplicações:</a:t>
            </a:r>
          </a:p>
          <a:p>
            <a:pPr lvl="2"/>
            <a:r>
              <a:rPr lang="pt-BR" dirty="0"/>
              <a:t>Segmentação de mercado</a:t>
            </a:r>
          </a:p>
          <a:p>
            <a:pPr lvl="2"/>
            <a:r>
              <a:rPr lang="pt-BR" dirty="0"/>
              <a:t>Agrupamento de classes de anomalias</a:t>
            </a:r>
          </a:p>
          <a:p>
            <a:pPr lvl="2"/>
            <a:r>
              <a:rPr lang="pt-BR" dirty="0"/>
              <a:t>Segmentação de imagens</a:t>
            </a:r>
          </a:p>
          <a:p>
            <a:pPr lvl="2"/>
            <a:r>
              <a:rPr lang="pt-BR" dirty="0"/>
              <a:t>Detecção de anomalias</a:t>
            </a:r>
          </a:p>
          <a:p>
            <a:pPr marL="36576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127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C9592A3-17E4-4029-A997-91B53DA75C08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D4ECFD6-3F6F-5A61-4673-586622B802C5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</p:spTree>
    <p:extLst>
      <p:ext uri="{BB962C8B-B14F-4D97-AF65-F5344CB8AC3E}">
        <p14:creationId xmlns:p14="http://schemas.microsoft.com/office/powerpoint/2010/main" val="219507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D138CB7-EC28-3A6C-89C2-6FB80A4A3564}"/>
              </a:ext>
            </a:extLst>
          </p:cNvPr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D514E18-1089-D56A-E786-70674366BDA2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A19FA10-CE8C-1DA3-FE41-AE4FDC6A0760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</p:spTree>
    <p:extLst>
      <p:ext uri="{BB962C8B-B14F-4D97-AF65-F5344CB8AC3E}">
        <p14:creationId xmlns:p14="http://schemas.microsoft.com/office/powerpoint/2010/main" val="319168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83"/>
          <p:cNvSpPr/>
          <p:nvPr/>
        </p:nvSpPr>
        <p:spPr>
          <a:xfrm>
            <a:off x="3347864" y="1340768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85" name="Conector de seta reta 84"/>
          <p:cNvCxnSpPr>
            <a:stCxn id="84" idx="2"/>
          </p:cNvCxnSpPr>
          <p:nvPr/>
        </p:nvCxnSpPr>
        <p:spPr>
          <a:xfrm>
            <a:off x="4255149" y="1987099"/>
            <a:ext cx="311679" cy="1297885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43C7DB2-0550-DDBB-5B4B-62AD15EF033D}"/>
              </a:ext>
            </a:extLst>
          </p:cNvPr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B838B6A-C449-097F-C0E6-D69DC5343776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B429C46A-67C7-6533-D605-A0A9B51FA999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</p:spTree>
    <p:extLst>
      <p:ext uri="{BB962C8B-B14F-4D97-AF65-F5344CB8AC3E}">
        <p14:creationId xmlns:p14="http://schemas.microsoft.com/office/powerpoint/2010/main" val="1907198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1974 - </a:t>
            </a:r>
            <a:r>
              <a:rPr lang="pt-BR" sz="2400" b="1" dirty="0" err="1"/>
              <a:t>Werb</a:t>
            </a:r>
            <a:r>
              <a:rPr lang="pt-BR" sz="2400" dirty="0" err="1"/>
              <a:t>os</a:t>
            </a:r>
            <a:endParaRPr lang="pt-BR" sz="2400" b="1" dirty="0"/>
          </a:p>
          <a:p>
            <a:pPr lvl="1"/>
            <a:r>
              <a:rPr lang="pt-BR" sz="1800" dirty="0"/>
              <a:t>Propõe algoritmo de aprendizado “</a:t>
            </a:r>
            <a:r>
              <a:rPr lang="pt-BR" sz="1800" dirty="0" err="1"/>
              <a:t>Backpropagation</a:t>
            </a:r>
            <a:r>
              <a:rPr lang="pt-BR" sz="1800" dirty="0"/>
              <a:t>”.</a:t>
            </a:r>
          </a:p>
          <a:p>
            <a:pPr lvl="1"/>
            <a:r>
              <a:rPr lang="pt-BR" sz="1800" dirty="0"/>
              <a:t>Correção de pesos através de uma </a:t>
            </a:r>
            <a:r>
              <a:rPr lang="pt-BR" sz="1800" dirty="0" err="1"/>
              <a:t>retropropagação</a:t>
            </a:r>
            <a:r>
              <a:rPr lang="pt-BR" sz="1800" dirty="0"/>
              <a:t> de erros.</a:t>
            </a:r>
          </a:p>
          <a:p>
            <a:pPr lvl="1"/>
            <a:r>
              <a:rPr lang="pt-BR" sz="1800" dirty="0"/>
              <a:t>Sem muita apreciação por parte da academia.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428999"/>
            <a:ext cx="3240360" cy="22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1986 - </a:t>
            </a:r>
            <a:r>
              <a:rPr lang="pt-BR" sz="2400" b="1" dirty="0" err="1"/>
              <a:t>Humelhart</a:t>
            </a:r>
            <a:endParaRPr lang="pt-BR" sz="2400" b="1" dirty="0"/>
          </a:p>
          <a:p>
            <a:pPr lvl="1"/>
            <a:r>
              <a:rPr lang="pt-BR" sz="1800" dirty="0"/>
              <a:t>Revisita, expande e tornarem acessível a ideia de “</a:t>
            </a:r>
            <a:r>
              <a:rPr lang="pt-BR" sz="1800" dirty="0" err="1"/>
              <a:t>backpropagation</a:t>
            </a:r>
            <a:r>
              <a:rPr lang="pt-BR" sz="1800" dirty="0"/>
              <a:t>”.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marL="36576" indent="0">
              <a:buNone/>
            </a:pPr>
            <a:r>
              <a:rPr lang="pt-BR" sz="2400" b="1" dirty="0"/>
              <a:t>1989 - </a:t>
            </a:r>
            <a:r>
              <a:rPr lang="pt-BR" sz="2400" b="1" dirty="0" err="1"/>
              <a:t>Cybenk</a:t>
            </a:r>
            <a:r>
              <a:rPr lang="pt-BR" sz="2400" dirty="0" err="1"/>
              <a:t>o</a:t>
            </a:r>
            <a:endParaRPr lang="pt-BR" sz="2400" b="1" dirty="0"/>
          </a:p>
          <a:p>
            <a:pPr lvl="1"/>
            <a:r>
              <a:rPr lang="pt-BR" sz="1800" dirty="0"/>
              <a:t>Enuncia que redes neurais, com quantidade finita suficientemente grande de neurônios podem, em teoria, aproximar funções arbitrariamente complexas.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1368" y="3212976"/>
            <a:ext cx="7218643" cy="769441"/>
          </a:xfrm>
          <a:prstGeom prst="rect">
            <a:avLst/>
          </a:prstGeom>
          <a:solidFill>
            <a:srgbClr val="C6E6A2"/>
          </a:solidFill>
          <a:ln w="38100">
            <a:solidFill>
              <a:srgbClr val="37E937"/>
            </a:solidFill>
          </a:ln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Inicia-se uma fase de surgimento de diversas pesquisas</a:t>
            </a:r>
          </a:p>
          <a:p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Na área de Redes Neurais</a:t>
            </a:r>
          </a:p>
        </p:txBody>
      </p:sp>
    </p:spTree>
    <p:extLst>
      <p:ext uri="{BB962C8B-B14F-4D97-AF65-F5344CB8AC3E}">
        <p14:creationId xmlns:p14="http://schemas.microsoft.com/office/powerpoint/2010/main" val="63801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CE83C72-3D25-99C7-2C4C-F081C3E95B17}"/>
              </a:ext>
            </a:extLst>
          </p:cNvPr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25F686-D116-FDCD-247A-AF07D8FC6E03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79026F4-F295-4BE8-E8F7-B99D0490363C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F60A59B-09D5-5043-C872-B7535F586E95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10" name="Conector de seta reta 84">
            <a:extLst>
              <a:ext uri="{FF2B5EF4-FFF2-40B4-BE49-F238E27FC236}">
                <a16:creationId xmlns:a16="http://schemas.microsoft.com/office/drawing/2014/main" id="{BB886AA9-12CC-FD69-44D7-76CE62FE834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45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FF81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48CA937-92F2-C129-7F54-9875DF97EDE9}"/>
              </a:ext>
            </a:extLst>
          </p:cNvPr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FC56BBC-E4F9-F2DB-AE9C-EAE7C2CC66D2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77859F30-8E25-DDE9-B75B-5CF57A1896D8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D07E8D-2AC6-4133-EF9B-42D8241454B5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10" name="Conector de seta reta 84">
            <a:extLst>
              <a:ext uri="{FF2B5EF4-FFF2-40B4-BE49-F238E27FC236}">
                <a16:creationId xmlns:a16="http://schemas.microsoft.com/office/drawing/2014/main" id="{4D761620-99FD-C40E-B89F-105959DBAFF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20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1998 - </a:t>
            </a:r>
            <a:r>
              <a:rPr lang="pt-BR" sz="2400" b="1" dirty="0" err="1"/>
              <a:t>Hochreiter</a:t>
            </a:r>
            <a:r>
              <a:rPr lang="pt-BR" sz="2400" b="1" dirty="0"/>
              <a:t> </a:t>
            </a:r>
          </a:p>
          <a:p>
            <a:pPr lvl="1"/>
            <a:r>
              <a:rPr lang="pt-BR" sz="1800" dirty="0"/>
              <a:t>Problema do desaparecimento do gradiente.</a:t>
            </a:r>
          </a:p>
          <a:p>
            <a:pPr lvl="1"/>
            <a:r>
              <a:rPr lang="pt-BR" sz="1800" dirty="0"/>
              <a:t>Camadas mais profundas tendem a ter um gradiente de aprendizado reduzido.</a:t>
            </a:r>
          </a:p>
          <a:p>
            <a:pPr lvl="1"/>
            <a:r>
              <a:rPr lang="pt-BR" sz="1800" dirty="0"/>
              <a:t>Limita o aprendizado de redes Neurais mais complexas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36379" y="4629880"/>
            <a:ext cx="6657592" cy="461665"/>
          </a:xfrm>
          <a:prstGeom prst="rect">
            <a:avLst/>
          </a:prstGeom>
          <a:solidFill>
            <a:srgbClr val="FF8181"/>
          </a:solidFill>
          <a:ln w="38100">
            <a:solidFill>
              <a:srgbClr val="FF4747"/>
            </a:solidFill>
          </a:ln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Inicia-se </a:t>
            </a:r>
            <a:r>
              <a:rPr lang="pt-BR" sz="2400" dirty="0">
                <a:solidFill>
                  <a:schemeClr val="tx2">
                    <a:lumMod val="25000"/>
                  </a:schemeClr>
                </a:solidFill>
              </a:rPr>
              <a:t>o “Segundo Inverno” das </a:t>
            </a:r>
            <a:r>
              <a:rPr lang="pt-BR" sz="2200" dirty="0">
                <a:solidFill>
                  <a:schemeClr val="tx2">
                    <a:lumMod val="25000"/>
                  </a:schemeClr>
                </a:solidFill>
              </a:rPr>
              <a:t>Redes Neurais</a:t>
            </a:r>
          </a:p>
        </p:txBody>
      </p:sp>
    </p:spTree>
    <p:extLst>
      <p:ext uri="{BB962C8B-B14F-4D97-AF65-F5344CB8AC3E}">
        <p14:creationId xmlns:p14="http://schemas.microsoft.com/office/powerpoint/2010/main" val="397043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52432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49" name="Conector de seta reta 48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FF81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B7D0ABB-71CA-99D6-CEE8-DE8F673A7E2B}"/>
              </a:ext>
            </a:extLst>
          </p:cNvPr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0098E90-0026-7883-6133-C8D0AB1010C4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B2390F6B-E85F-BF34-7C16-E4F8A0C87688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97B45A2-AE81-CFD0-263C-90DD0C9F7C9B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32F4F34-A7C7-9956-132C-72B8C4096D79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B3AAD25-D0FC-6E4E-DA7A-568EA0955AC3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13" name="Conector de seta reta 84">
            <a:extLst>
              <a:ext uri="{FF2B5EF4-FFF2-40B4-BE49-F238E27FC236}">
                <a16:creationId xmlns:a16="http://schemas.microsoft.com/office/drawing/2014/main" id="{D155B58C-3418-7108-8223-0282A5FC5A6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0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52432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49" name="Conector de seta reta 48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FF81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/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7" name="Conector de seta reta 56"/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4701FB1-F5DF-D1C2-674B-B46F61639B54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D7B6ABE3-16BB-84E5-CD11-FDA2A50936BE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2BAFC33-1AA7-DFBD-1898-376097AED8BE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8A705F6-DBCC-E1AE-ADBB-EF0B00D57C0C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B48F44-2DCC-0810-B688-D266E19AFC04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14" name="Conector de seta reta 84">
            <a:extLst>
              <a:ext uri="{FF2B5EF4-FFF2-40B4-BE49-F238E27FC236}">
                <a16:creationId xmlns:a16="http://schemas.microsoft.com/office/drawing/2014/main" id="{4C1BC9E0-A790-913A-907E-BA6784F8F1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5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464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sz="3100" dirty="0"/>
              <a:t>O que se pode</a:t>
            </a:r>
            <a:br>
              <a:rPr lang="pt-BR" dirty="0"/>
            </a:br>
            <a:r>
              <a:rPr lang="pt-BR" dirty="0"/>
              <a:t> </a:t>
            </a:r>
            <a:r>
              <a:rPr lang="pt-BR" sz="4700" dirty="0"/>
              <a:t>Aprender com 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19256" cy="5040560"/>
          </a:xfrm>
        </p:spPr>
        <p:txBody>
          <a:bodyPr>
            <a:normAutofit/>
          </a:bodyPr>
          <a:lstStyle/>
          <a:p>
            <a:endParaRPr lang="pt-BR" sz="900" dirty="0"/>
          </a:p>
          <a:p>
            <a:r>
              <a:rPr lang="pt-BR" u="sng" dirty="0"/>
              <a:t>Classificação</a:t>
            </a:r>
            <a:r>
              <a:rPr lang="pt-BR" dirty="0"/>
              <a:t>:</a:t>
            </a:r>
          </a:p>
          <a:p>
            <a:endParaRPr lang="pt-BR" dirty="0"/>
          </a:p>
          <a:p>
            <a:pPr lvl="1"/>
            <a:r>
              <a:rPr lang="pt-BR" dirty="0"/>
              <a:t>Associação de dados classes (rótulos).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Algumas aplicações:</a:t>
            </a:r>
          </a:p>
          <a:p>
            <a:pPr lvl="2"/>
            <a:r>
              <a:rPr lang="pt-BR" dirty="0"/>
              <a:t>Reconhecimento de padrões em geral (imagens, voz, comportamentos)</a:t>
            </a:r>
          </a:p>
          <a:p>
            <a:pPr lvl="2"/>
            <a:r>
              <a:rPr lang="pt-BR" dirty="0"/>
              <a:t>Identificação de anomalias (transientes ou acidentes em uma planta)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marL="36576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26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2007 - </a:t>
            </a:r>
            <a:r>
              <a:rPr lang="pt-BR" sz="2400" b="1" dirty="0" err="1"/>
              <a:t>Bengio</a:t>
            </a:r>
            <a:r>
              <a:rPr lang="pt-BR" sz="2400" b="1" dirty="0"/>
              <a:t> e </a:t>
            </a:r>
            <a:r>
              <a:rPr lang="pt-BR" sz="2400" b="1" dirty="0" err="1"/>
              <a:t>Lecun</a:t>
            </a:r>
            <a:endParaRPr lang="pt-BR" sz="2400" b="1" dirty="0"/>
          </a:p>
          <a:p>
            <a:pPr lvl="1"/>
            <a:r>
              <a:rPr lang="pt-BR" sz="1800" dirty="0"/>
              <a:t>A formalização do conceito de aprendizado profundo.</a:t>
            </a:r>
          </a:p>
          <a:p>
            <a:pPr lvl="1"/>
            <a:r>
              <a:rPr lang="pt-BR" sz="1800" dirty="0"/>
              <a:t>Hierarquia de aprendizado entre as camadas.</a:t>
            </a:r>
          </a:p>
          <a:p>
            <a:pPr lvl="1"/>
            <a:endParaRPr lang="pt-BR" sz="1800" dirty="0"/>
          </a:p>
          <a:p>
            <a:pPr marL="36576" indent="0">
              <a:buNone/>
            </a:pPr>
            <a:r>
              <a:rPr lang="pt-BR" sz="2400" b="1" dirty="0"/>
              <a:t>2010 - </a:t>
            </a:r>
            <a:r>
              <a:rPr lang="pt-BR" sz="2400" b="1" dirty="0" err="1"/>
              <a:t>Bengio</a:t>
            </a:r>
            <a:r>
              <a:rPr lang="pt-BR" sz="2400" b="1" dirty="0"/>
              <a:t> e </a:t>
            </a:r>
            <a:r>
              <a:rPr lang="pt-BR" sz="2400" b="1" dirty="0" err="1"/>
              <a:t>Lecun</a:t>
            </a:r>
            <a:endParaRPr lang="pt-BR" sz="2400" b="1" dirty="0"/>
          </a:p>
          <a:p>
            <a:pPr lvl="1"/>
            <a:r>
              <a:rPr lang="pt-BR" sz="1800" dirty="0"/>
              <a:t>Propõe forma de contornar o desaparecimento do gradiente.</a:t>
            </a:r>
          </a:p>
          <a:p>
            <a:pPr lvl="1"/>
            <a:r>
              <a:rPr lang="pt-BR" sz="1800" dirty="0"/>
              <a:t>Desenvolvimento de uma nova função de ativação.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15616" y="4726885"/>
            <a:ext cx="684076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Abre novas perspectivas de aprendizado de Redes Neurais Profundas (</a:t>
            </a:r>
            <a:r>
              <a:rPr lang="pt-BR" sz="2200" dirty="0" err="1">
                <a:solidFill>
                  <a:schemeClr val="bg1"/>
                </a:solidFill>
              </a:rPr>
              <a:t>Deep</a:t>
            </a:r>
            <a:r>
              <a:rPr lang="pt-BR" sz="2200" dirty="0">
                <a:solidFill>
                  <a:schemeClr val="bg1"/>
                </a:solidFill>
              </a:rPr>
              <a:t> Nets)</a:t>
            </a:r>
          </a:p>
        </p:txBody>
      </p:sp>
    </p:spTree>
    <p:extLst>
      <p:ext uri="{BB962C8B-B14F-4D97-AF65-F5344CB8AC3E}">
        <p14:creationId xmlns:p14="http://schemas.microsoft.com/office/powerpoint/2010/main" val="1614848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52432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83"/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85" name="Conector de seta reta 84"/>
          <p:cNvCxnSpPr>
            <a:cxnSpLocks/>
            <a:stCxn id="8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49" name="Conector de seta reta 48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FF81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2901898-915B-30DA-F298-CA0A105C1D1F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89E363F7-B931-1CF7-6E3D-0DA2D9CC9F0C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02C205D-58CA-FBC4-9E52-0715DD1A9536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D1B6309-489B-9DD1-BC45-95DE4BD1E710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1CC597E-D4D4-4B98-2456-059627C77777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AFDDFE-D3E9-8421-D077-3024262ACC11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57BE71D-4544-8EE1-EF8E-9124D24495E9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3" name="Conector de seta reta 122">
            <a:extLst>
              <a:ext uri="{FF2B5EF4-FFF2-40B4-BE49-F238E27FC236}">
                <a16:creationId xmlns:a16="http://schemas.microsoft.com/office/drawing/2014/main" id="{C3BF2AE4-FB28-4CB2-463C-E093701B775B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E41DA36F-7323-119E-21FB-36A5D70B2DEE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37" name="Conector de seta reta 56">
            <a:extLst>
              <a:ext uri="{FF2B5EF4-FFF2-40B4-BE49-F238E27FC236}">
                <a16:creationId xmlns:a16="http://schemas.microsoft.com/office/drawing/2014/main" id="{242F9967-B353-7297-C3C9-8B6088D696F2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8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2011 - </a:t>
            </a:r>
            <a:r>
              <a:rPr lang="pt-BR" sz="2400" b="1" dirty="0" err="1"/>
              <a:t>Glorot</a:t>
            </a:r>
            <a:endParaRPr lang="pt-BR" sz="2400" b="1" dirty="0"/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Contorna o “problema do desaparecimento do gradiente” </a:t>
            </a:r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Função de ativação </a:t>
            </a:r>
            <a:r>
              <a:rPr lang="pt-BR" sz="1800" dirty="0" err="1"/>
              <a:t>ReLu</a:t>
            </a:r>
            <a:endParaRPr lang="pt-BR" sz="1800" dirty="0"/>
          </a:p>
        </p:txBody>
      </p:sp>
      <p:sp>
        <p:nvSpPr>
          <p:cNvPr id="6" name="Retângulo 5"/>
          <p:cNvSpPr/>
          <p:nvPr/>
        </p:nvSpPr>
        <p:spPr>
          <a:xfrm>
            <a:off x="1115616" y="4726885"/>
            <a:ext cx="6840760" cy="800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bg1"/>
                </a:solidFill>
              </a:rPr>
              <a:t>Inicia a era das Redes Neurais Profundas</a:t>
            </a:r>
            <a:endParaRPr lang="pt-BR" sz="2200" dirty="0">
              <a:solidFill>
                <a:schemeClr val="bg1"/>
              </a:solidFill>
            </a:endParaRPr>
          </a:p>
          <a:p>
            <a:pPr algn="ctr"/>
            <a:r>
              <a:rPr lang="pt-BR" sz="2200" dirty="0">
                <a:solidFill>
                  <a:schemeClr val="bg1"/>
                </a:solidFill>
              </a:rPr>
              <a:t>(</a:t>
            </a:r>
            <a:r>
              <a:rPr lang="pt-BR" sz="2200" dirty="0" err="1">
                <a:solidFill>
                  <a:schemeClr val="bg1"/>
                </a:solidFill>
              </a:rPr>
              <a:t>Deep</a:t>
            </a:r>
            <a:r>
              <a:rPr lang="pt-BR" sz="2200" dirty="0">
                <a:solidFill>
                  <a:schemeClr val="bg1"/>
                </a:solidFill>
              </a:rPr>
              <a:t> Nets)</a:t>
            </a:r>
          </a:p>
        </p:txBody>
      </p:sp>
    </p:spTree>
    <p:extLst>
      <p:ext uri="{BB962C8B-B14F-4D97-AF65-F5344CB8AC3E}">
        <p14:creationId xmlns:p14="http://schemas.microsoft.com/office/powerpoint/2010/main" val="430003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52432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1943        1949          1958           1969                      1986   1989         1998     2007  2010  2012 2016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tângulo 146"/>
          <p:cNvSpPr/>
          <p:nvPr/>
        </p:nvSpPr>
        <p:spPr>
          <a:xfrm>
            <a:off x="5904849" y="1694405"/>
            <a:ext cx="21955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Krizhevsky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Momento “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ImageNet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Consagra Redes Profundas</a:t>
            </a:r>
          </a:p>
        </p:txBody>
      </p:sp>
      <p:cxnSp>
        <p:nvCxnSpPr>
          <p:cNvPr id="148" name="Conector de seta reta 147"/>
          <p:cNvCxnSpPr>
            <a:cxnSpLocks/>
          </p:cNvCxnSpPr>
          <p:nvPr/>
        </p:nvCxnSpPr>
        <p:spPr>
          <a:xfrm>
            <a:off x="6677080" y="2340736"/>
            <a:ext cx="0" cy="94424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770DC-46A4-3411-7DD4-CB0E8088A2FD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F186-0F10-19D4-16C9-F25C4D9022EB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5C2319-2968-4F17-CA0C-3D8EFF50BF0F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8783F1-D4D0-E569-206D-0D7B816014F7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10AD44-E583-C586-62D4-EA2DA4103F64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49F2AA32-7412-95F9-F511-259E446827E0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90832AB-B7B2-A726-2B99-37E32E295E4E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33" name="Conector de seta reta 84">
            <a:extLst>
              <a:ext uri="{FF2B5EF4-FFF2-40B4-BE49-F238E27FC236}">
                <a16:creationId xmlns:a16="http://schemas.microsoft.com/office/drawing/2014/main" id="{B3866254-8771-F9CB-B2C0-FB967718098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BDDBFA-3555-21F1-0E8A-DF8F432F23F8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7" name="Conector de seta reta 122">
            <a:extLst>
              <a:ext uri="{FF2B5EF4-FFF2-40B4-BE49-F238E27FC236}">
                <a16:creationId xmlns:a16="http://schemas.microsoft.com/office/drawing/2014/main" id="{2B2043FB-CAAF-65DA-1B62-6D8908F6BEB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2F1DF98-97E9-B33D-0302-094DD8573378}"/>
              </a:ext>
            </a:extLst>
          </p:cNvPr>
          <p:cNvCxnSpPr/>
          <p:nvPr/>
        </p:nvCxnSpPr>
        <p:spPr>
          <a:xfrm>
            <a:off x="702027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9903DE-130E-2234-3E58-644C656AC583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9" name="Conector de seta reta 56">
            <a:extLst>
              <a:ext uri="{FF2B5EF4-FFF2-40B4-BE49-F238E27FC236}">
                <a16:creationId xmlns:a16="http://schemas.microsoft.com/office/drawing/2014/main" id="{83CBA554-087D-480B-6C10-BCB3B73B7085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14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52432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2444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1943        1949          1958           1969                      1986   1989         1998     2007  2010  2012 2016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tângulo 146"/>
          <p:cNvSpPr/>
          <p:nvPr/>
        </p:nvSpPr>
        <p:spPr>
          <a:xfrm>
            <a:off x="5904849" y="1694405"/>
            <a:ext cx="21955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Krizhevsky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Momento “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ImageNet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Consagra Redes Profundas</a:t>
            </a:r>
          </a:p>
        </p:txBody>
      </p:sp>
      <p:cxnSp>
        <p:nvCxnSpPr>
          <p:cNvPr id="148" name="Conector de seta reta 147"/>
          <p:cNvCxnSpPr>
            <a:cxnSpLocks/>
          </p:cNvCxnSpPr>
          <p:nvPr/>
        </p:nvCxnSpPr>
        <p:spPr>
          <a:xfrm>
            <a:off x="6677080" y="2340736"/>
            <a:ext cx="0" cy="94424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770DC-46A4-3411-7DD4-CB0E8088A2FD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F186-0F10-19D4-16C9-F25C4D9022EB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5C2319-2968-4F17-CA0C-3D8EFF50BF0F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8783F1-D4D0-E569-206D-0D7B816014F7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10AD44-E583-C586-62D4-EA2DA4103F64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49F2AA32-7412-95F9-F511-259E446827E0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90832AB-B7B2-A726-2B99-37E32E295E4E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33" name="Conector de seta reta 84">
            <a:extLst>
              <a:ext uri="{FF2B5EF4-FFF2-40B4-BE49-F238E27FC236}">
                <a16:creationId xmlns:a16="http://schemas.microsoft.com/office/drawing/2014/main" id="{B3866254-8771-F9CB-B2C0-FB967718098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BDDBFA-3555-21F1-0E8A-DF8F432F23F8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7" name="Conector de seta reta 122">
            <a:extLst>
              <a:ext uri="{FF2B5EF4-FFF2-40B4-BE49-F238E27FC236}">
                <a16:creationId xmlns:a16="http://schemas.microsoft.com/office/drawing/2014/main" id="{2B2043FB-CAAF-65DA-1B62-6D8908F6BEB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D10C856A-67E7-4A3F-4143-D908402245DD}"/>
              </a:ext>
            </a:extLst>
          </p:cNvPr>
          <p:cNvSpPr/>
          <p:nvPr/>
        </p:nvSpPr>
        <p:spPr>
          <a:xfrm>
            <a:off x="6324079" y="4100902"/>
            <a:ext cx="10155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Redmon</a:t>
            </a:r>
            <a:endParaRPr lang="pt-BR" sz="1200" b="1" dirty="0">
              <a:solidFill>
                <a:schemeClr val="tx2">
                  <a:lumMod val="25000"/>
                </a:schemeClr>
              </a:solidFill>
              <a:latin typeface="+mj-lt"/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Redes YOLO</a:t>
            </a:r>
          </a:p>
        </p:txBody>
      </p:sp>
      <p:cxnSp>
        <p:nvCxnSpPr>
          <p:cNvPr id="49" name="Conector de seta reta 56">
            <a:extLst>
              <a:ext uri="{FF2B5EF4-FFF2-40B4-BE49-F238E27FC236}">
                <a16:creationId xmlns:a16="http://schemas.microsoft.com/office/drawing/2014/main" id="{6AAB559C-025A-5846-ABEB-44C24CFAB192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831868" y="3874648"/>
            <a:ext cx="204325" cy="22625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2F1DF98-97E9-B33D-0302-094DD8573378}"/>
              </a:ext>
            </a:extLst>
          </p:cNvPr>
          <p:cNvCxnSpPr/>
          <p:nvPr/>
        </p:nvCxnSpPr>
        <p:spPr>
          <a:xfrm>
            <a:off x="702027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9903DE-130E-2234-3E58-644C656AC583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9" name="Conector de seta reta 56">
            <a:extLst>
              <a:ext uri="{FF2B5EF4-FFF2-40B4-BE49-F238E27FC236}">
                <a16:creationId xmlns:a16="http://schemas.microsoft.com/office/drawing/2014/main" id="{83CBA554-087D-480B-6C10-BCB3B73B7085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08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2012 - </a:t>
            </a:r>
            <a:r>
              <a:rPr lang="pt-BR" sz="2400" b="1" dirty="0" err="1"/>
              <a:t>Krizhevsky</a:t>
            </a:r>
            <a:endParaRPr lang="pt-BR" sz="2400" b="1" dirty="0"/>
          </a:p>
          <a:p>
            <a:pPr lvl="1"/>
            <a:r>
              <a:rPr lang="pt-BR" sz="1800" dirty="0"/>
              <a:t>Venceu por larga margem a competição de classificação de imagens “</a:t>
            </a:r>
            <a:r>
              <a:rPr lang="pt-BR" sz="1800" i="1" dirty="0" err="1"/>
              <a:t>ImageNet</a:t>
            </a:r>
            <a:r>
              <a:rPr lang="pt-BR" sz="1800" dirty="0"/>
              <a:t>” </a:t>
            </a:r>
          </a:p>
          <a:p>
            <a:pPr lvl="1"/>
            <a:r>
              <a:rPr lang="pt-BR" sz="1800" dirty="0"/>
              <a:t>Consagrou as Redes Neurais Profundas.</a:t>
            </a:r>
          </a:p>
          <a:p>
            <a:pPr lvl="1"/>
            <a:r>
              <a:rPr lang="pt-BR" sz="1800" dirty="0"/>
              <a:t>Chamando a atenção de grandes empresas e concentrando investimentos na pesquisa e </a:t>
            </a:r>
            <a:r>
              <a:rPr lang="pt-BR" sz="1800" dirty="0" err="1"/>
              <a:t>e</a:t>
            </a:r>
            <a:r>
              <a:rPr lang="pt-BR" sz="1800" dirty="0"/>
              <a:t> desenvolvimento de sistemas envolvendo aprendizado profundo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15616" y="4726885"/>
            <a:ext cx="684076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200" dirty="0" err="1">
                <a:solidFill>
                  <a:schemeClr val="bg1"/>
                </a:solidFill>
              </a:rPr>
              <a:t>Consgração</a:t>
            </a:r>
            <a:r>
              <a:rPr lang="pt-BR" sz="2200" dirty="0">
                <a:solidFill>
                  <a:schemeClr val="bg1"/>
                </a:solidFill>
              </a:rPr>
              <a:t> das Redes Neurais Profundas em Reconhecimento de Imagens </a:t>
            </a:r>
          </a:p>
        </p:txBody>
      </p:sp>
    </p:spTree>
    <p:extLst>
      <p:ext uri="{BB962C8B-B14F-4D97-AF65-F5344CB8AC3E}">
        <p14:creationId xmlns:p14="http://schemas.microsoft.com/office/powerpoint/2010/main" val="418944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38031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788436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1943        1949          1958           1969                      1986   1989         1998     2007  2010  2012 2016 2017   2019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tângulo 146"/>
          <p:cNvSpPr/>
          <p:nvPr/>
        </p:nvSpPr>
        <p:spPr>
          <a:xfrm>
            <a:off x="5904849" y="1694405"/>
            <a:ext cx="21955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Krizhevsky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Momento “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ImageNet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Consagra Redes Profundas</a:t>
            </a:r>
          </a:p>
        </p:txBody>
      </p:sp>
      <p:cxnSp>
        <p:nvCxnSpPr>
          <p:cNvPr id="148" name="Conector de seta reta 147"/>
          <p:cNvCxnSpPr>
            <a:cxnSpLocks/>
          </p:cNvCxnSpPr>
          <p:nvPr/>
        </p:nvCxnSpPr>
        <p:spPr>
          <a:xfrm>
            <a:off x="6677080" y="2340736"/>
            <a:ext cx="0" cy="94424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770DC-46A4-3411-7DD4-CB0E8088A2FD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F186-0F10-19D4-16C9-F25C4D9022EB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5C2319-2968-4F17-CA0C-3D8EFF50BF0F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8783F1-D4D0-E569-206D-0D7B816014F7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10AD44-E583-C586-62D4-EA2DA4103F64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49F2AA32-7412-95F9-F511-259E446827E0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90832AB-B7B2-A726-2B99-37E32E295E4E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33" name="Conector de seta reta 84">
            <a:extLst>
              <a:ext uri="{FF2B5EF4-FFF2-40B4-BE49-F238E27FC236}">
                <a16:creationId xmlns:a16="http://schemas.microsoft.com/office/drawing/2014/main" id="{B3866254-8771-F9CB-B2C0-FB967718098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BDDBFA-3555-21F1-0E8A-DF8F432F23F8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7" name="Conector de seta reta 122">
            <a:extLst>
              <a:ext uri="{FF2B5EF4-FFF2-40B4-BE49-F238E27FC236}">
                <a16:creationId xmlns:a16="http://schemas.microsoft.com/office/drawing/2014/main" id="{2B2043FB-CAAF-65DA-1B62-6D8908F6BEB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D10C856A-67E7-4A3F-4143-D908402245DD}"/>
              </a:ext>
            </a:extLst>
          </p:cNvPr>
          <p:cNvSpPr/>
          <p:nvPr/>
        </p:nvSpPr>
        <p:spPr>
          <a:xfrm>
            <a:off x="6324079" y="4100902"/>
            <a:ext cx="10155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Redmon</a:t>
            </a:r>
            <a:endParaRPr lang="pt-BR" sz="1200" b="1" dirty="0">
              <a:solidFill>
                <a:schemeClr val="tx2">
                  <a:lumMod val="25000"/>
                </a:schemeClr>
              </a:solidFill>
              <a:latin typeface="+mj-lt"/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Redes YOLO</a:t>
            </a:r>
          </a:p>
        </p:txBody>
      </p:sp>
      <p:cxnSp>
        <p:nvCxnSpPr>
          <p:cNvPr id="49" name="Conector de seta reta 56">
            <a:extLst>
              <a:ext uri="{FF2B5EF4-FFF2-40B4-BE49-F238E27FC236}">
                <a16:creationId xmlns:a16="http://schemas.microsoft.com/office/drawing/2014/main" id="{6AAB559C-025A-5846-ABEB-44C24CFAB192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831868" y="3874648"/>
            <a:ext cx="204325" cy="22625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2F1DF98-97E9-B33D-0302-094DD8573378}"/>
              </a:ext>
            </a:extLst>
          </p:cNvPr>
          <p:cNvCxnSpPr/>
          <p:nvPr/>
        </p:nvCxnSpPr>
        <p:spPr>
          <a:xfrm>
            <a:off x="702027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9903DE-130E-2234-3E58-644C656AC583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9" name="Conector de seta reta 56">
            <a:extLst>
              <a:ext uri="{FF2B5EF4-FFF2-40B4-BE49-F238E27FC236}">
                <a16:creationId xmlns:a16="http://schemas.microsoft.com/office/drawing/2014/main" id="{83CBA554-087D-480B-6C10-BCB3B73B7085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25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2016 – </a:t>
            </a:r>
            <a:r>
              <a:rPr lang="pt-BR" sz="2400" b="1" dirty="0" err="1"/>
              <a:t>Redmon</a:t>
            </a:r>
            <a:r>
              <a:rPr lang="pt-BR" sz="2400" b="1" dirty="0"/>
              <a:t>: Redes YOLO (</a:t>
            </a:r>
            <a:r>
              <a:rPr lang="pt-BR" sz="2400" b="1" dirty="0" err="1"/>
              <a:t>You</a:t>
            </a:r>
            <a:r>
              <a:rPr lang="pt-BR" sz="2400" b="1" dirty="0"/>
              <a:t> Only Look </a:t>
            </a:r>
            <a:r>
              <a:rPr lang="pt-BR" sz="2400" b="1" dirty="0" err="1"/>
              <a:t>Once</a:t>
            </a:r>
            <a:r>
              <a:rPr lang="pt-BR" sz="2400" b="1" dirty="0"/>
              <a:t>)</a:t>
            </a:r>
          </a:p>
          <a:p>
            <a:pPr lvl="1"/>
            <a:endParaRPr lang="pt-BR" sz="1800" dirty="0"/>
          </a:p>
          <a:p>
            <a:pPr lvl="1"/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1800" b="1" dirty="0"/>
              <a:t>Redes YOLO (</a:t>
            </a:r>
            <a:r>
              <a:rPr lang="pt-BR" sz="1800" b="1" dirty="0" err="1"/>
              <a:t>You</a:t>
            </a:r>
            <a:r>
              <a:rPr lang="pt-BR" sz="1800" b="1" dirty="0"/>
              <a:t> Only Look </a:t>
            </a:r>
            <a:r>
              <a:rPr lang="pt-BR" sz="1800" b="1" dirty="0" err="1"/>
              <a:t>Once</a:t>
            </a:r>
            <a:r>
              <a:rPr lang="pt-BR" sz="1800" b="1" dirty="0"/>
              <a:t>)</a:t>
            </a:r>
          </a:p>
          <a:p>
            <a:pPr lvl="1"/>
            <a:endParaRPr lang="pt-BR" sz="1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F46AC1-67C9-ADC4-C330-FEA01FAF7C2C}"/>
              </a:ext>
            </a:extLst>
          </p:cNvPr>
          <p:cNvSpPr/>
          <p:nvPr/>
        </p:nvSpPr>
        <p:spPr>
          <a:xfrm>
            <a:off x="1259632" y="4653136"/>
            <a:ext cx="684076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bg1"/>
                </a:solidFill>
              </a:rPr>
              <a:t>Um novo e eficiente conceito de Redes Neurais para reconhecimento de objetos</a:t>
            </a:r>
          </a:p>
        </p:txBody>
      </p:sp>
    </p:spTree>
    <p:extLst>
      <p:ext uri="{BB962C8B-B14F-4D97-AF65-F5344CB8AC3E}">
        <p14:creationId xmlns:p14="http://schemas.microsoft.com/office/powerpoint/2010/main" val="20154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38031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788436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1943        1949          1958           1969                      1986   1989         1998     2007  2010  2012 2016 2017   2019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tângulo 146"/>
          <p:cNvSpPr/>
          <p:nvPr/>
        </p:nvSpPr>
        <p:spPr>
          <a:xfrm>
            <a:off x="5904849" y="1694405"/>
            <a:ext cx="21955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Krizhevsky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Momento “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ImageNet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Consagra Redes Profundas</a:t>
            </a:r>
          </a:p>
        </p:txBody>
      </p:sp>
      <p:cxnSp>
        <p:nvCxnSpPr>
          <p:cNvPr id="148" name="Conector de seta reta 147"/>
          <p:cNvCxnSpPr>
            <a:cxnSpLocks/>
          </p:cNvCxnSpPr>
          <p:nvPr/>
        </p:nvCxnSpPr>
        <p:spPr>
          <a:xfrm>
            <a:off x="6677080" y="2340736"/>
            <a:ext cx="0" cy="94424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770DC-46A4-3411-7DD4-CB0E8088A2FD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F186-0F10-19D4-16C9-F25C4D9022EB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5C2319-2968-4F17-CA0C-3D8EFF50BF0F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8783F1-D4D0-E569-206D-0D7B816014F7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10AD44-E583-C586-62D4-EA2DA4103F64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49F2AA32-7412-95F9-F511-259E446827E0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90832AB-B7B2-A726-2B99-37E32E295E4E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33" name="Conector de seta reta 84">
            <a:extLst>
              <a:ext uri="{FF2B5EF4-FFF2-40B4-BE49-F238E27FC236}">
                <a16:creationId xmlns:a16="http://schemas.microsoft.com/office/drawing/2014/main" id="{B3866254-8771-F9CB-B2C0-FB967718098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BDDBFA-3555-21F1-0E8A-DF8F432F23F8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7" name="Conector de seta reta 122">
            <a:extLst>
              <a:ext uri="{FF2B5EF4-FFF2-40B4-BE49-F238E27FC236}">
                <a16:creationId xmlns:a16="http://schemas.microsoft.com/office/drawing/2014/main" id="{2B2043FB-CAAF-65DA-1B62-6D8908F6BEB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D10C856A-67E7-4A3F-4143-D908402245DD}"/>
              </a:ext>
            </a:extLst>
          </p:cNvPr>
          <p:cNvSpPr/>
          <p:nvPr/>
        </p:nvSpPr>
        <p:spPr>
          <a:xfrm>
            <a:off x="6324079" y="4100902"/>
            <a:ext cx="10155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Redmon</a:t>
            </a:r>
            <a:endParaRPr lang="pt-BR" sz="1200" b="1" dirty="0">
              <a:solidFill>
                <a:schemeClr val="tx2">
                  <a:lumMod val="25000"/>
                </a:schemeClr>
              </a:solidFill>
              <a:latin typeface="+mj-lt"/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Redes YOLO</a:t>
            </a:r>
          </a:p>
        </p:txBody>
      </p:sp>
      <p:cxnSp>
        <p:nvCxnSpPr>
          <p:cNvPr id="49" name="Conector de seta reta 56">
            <a:extLst>
              <a:ext uri="{FF2B5EF4-FFF2-40B4-BE49-F238E27FC236}">
                <a16:creationId xmlns:a16="http://schemas.microsoft.com/office/drawing/2014/main" id="{6AAB559C-025A-5846-ABEB-44C24CFAB192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831868" y="3874648"/>
            <a:ext cx="204325" cy="22625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2F1DF98-97E9-B33D-0302-094DD8573378}"/>
              </a:ext>
            </a:extLst>
          </p:cNvPr>
          <p:cNvCxnSpPr/>
          <p:nvPr/>
        </p:nvCxnSpPr>
        <p:spPr>
          <a:xfrm>
            <a:off x="702027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9903DE-130E-2234-3E58-644C656AC583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9" name="Conector de seta reta 56">
            <a:extLst>
              <a:ext uri="{FF2B5EF4-FFF2-40B4-BE49-F238E27FC236}">
                <a16:creationId xmlns:a16="http://schemas.microsoft.com/office/drawing/2014/main" id="{83CBA554-087D-480B-6C10-BCB3B73B7085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8BEA01F-0351-2E8E-3BB7-82A5508AB28F}"/>
              </a:ext>
            </a:extLst>
          </p:cNvPr>
          <p:cNvSpPr/>
          <p:nvPr/>
        </p:nvSpPr>
        <p:spPr>
          <a:xfrm>
            <a:off x="7507725" y="4270160"/>
            <a:ext cx="116860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Transformers</a:t>
            </a:r>
            <a:endParaRPr lang="pt-BR" sz="12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cxnSp>
        <p:nvCxnSpPr>
          <p:cNvPr id="4" name="Conector de seta reta 56">
            <a:extLst>
              <a:ext uri="{FF2B5EF4-FFF2-40B4-BE49-F238E27FC236}">
                <a16:creationId xmlns:a16="http://schemas.microsoft.com/office/drawing/2014/main" id="{FC24831B-C98F-01C1-E297-FE0BE5923F65}"/>
              </a:ext>
            </a:extLst>
          </p:cNvPr>
          <p:cNvCxnSpPr>
            <a:cxnSpLocks/>
          </p:cNvCxnSpPr>
          <p:nvPr/>
        </p:nvCxnSpPr>
        <p:spPr>
          <a:xfrm flipH="1" flipV="1">
            <a:off x="7543982" y="3861778"/>
            <a:ext cx="380818" cy="40838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47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2017 – </a:t>
            </a:r>
            <a:r>
              <a:rPr lang="pt-BR" sz="2400" b="0" i="0" strike="noStrike" dirty="0" err="1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Vashish</a:t>
            </a:r>
            <a:r>
              <a:rPr lang="pt-BR" sz="2400" b="0" i="0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400" b="0" i="0" strike="noStrike" dirty="0" err="1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Vaswani</a:t>
            </a:r>
            <a:r>
              <a:rPr lang="pt-BR" sz="2400" b="0" i="0" strike="noStrike" dirty="0">
                <a:effectLst/>
              </a:rPr>
              <a:t> et al</a:t>
            </a:r>
            <a:endParaRPr lang="pt-BR" sz="2400" b="1" dirty="0"/>
          </a:p>
          <a:p>
            <a:pPr lvl="1"/>
            <a:endParaRPr lang="pt-BR" sz="1800" b="1" dirty="0"/>
          </a:p>
          <a:p>
            <a:pPr lvl="1"/>
            <a:r>
              <a:rPr lang="pt-BR" sz="2200" b="1" dirty="0"/>
              <a:t>Redes Transformers</a:t>
            </a:r>
          </a:p>
          <a:p>
            <a:pPr lvl="1"/>
            <a:endParaRPr lang="pt-BR" sz="2200" b="1" dirty="0"/>
          </a:p>
          <a:p>
            <a:pPr lvl="1"/>
            <a:r>
              <a:rPr lang="pt-BR" sz="2200" b="1" dirty="0"/>
              <a:t>“</a:t>
            </a:r>
            <a:r>
              <a:rPr lang="en-US" sz="2200" b="1" i="0" dirty="0">
                <a:effectLst/>
              </a:rPr>
              <a:t>Attention Is All You Need”. </a:t>
            </a:r>
            <a:r>
              <a:rPr lang="pt-BR" sz="2200" b="1" dirty="0"/>
              <a:t>Conceito de “atenção” aos dados importantes.</a:t>
            </a:r>
          </a:p>
          <a:p>
            <a:pPr lvl="1"/>
            <a:endParaRPr lang="pt-BR" sz="1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F46AC1-67C9-ADC4-C330-FEA01FAF7C2C}"/>
              </a:ext>
            </a:extLst>
          </p:cNvPr>
          <p:cNvSpPr/>
          <p:nvPr/>
        </p:nvSpPr>
        <p:spPr>
          <a:xfrm>
            <a:off x="1259632" y="4653136"/>
            <a:ext cx="684076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bg1"/>
                </a:solidFill>
              </a:rPr>
              <a:t>Arquitetura de Redes utilizada no </a:t>
            </a:r>
            <a:r>
              <a:rPr lang="pt-BR" sz="2400" dirty="0" err="1">
                <a:solidFill>
                  <a:schemeClr val="bg1"/>
                </a:solidFill>
              </a:rPr>
              <a:t>ChatGPT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464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sz="3100" dirty="0"/>
              <a:t>O que se pode</a:t>
            </a:r>
            <a:br>
              <a:rPr lang="pt-BR" dirty="0"/>
            </a:br>
            <a:r>
              <a:rPr lang="pt-BR" dirty="0"/>
              <a:t> </a:t>
            </a:r>
            <a:r>
              <a:rPr lang="pt-BR" sz="4700" dirty="0"/>
              <a:t>Aprender com 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19256" cy="5040560"/>
          </a:xfrm>
        </p:spPr>
        <p:txBody>
          <a:bodyPr>
            <a:normAutofit/>
          </a:bodyPr>
          <a:lstStyle/>
          <a:p>
            <a:endParaRPr lang="pt-BR" sz="900" dirty="0"/>
          </a:p>
          <a:p>
            <a:r>
              <a:rPr lang="pt-BR" u="sng" dirty="0"/>
              <a:t>Regressão</a:t>
            </a:r>
            <a:r>
              <a:rPr lang="pt-BR" dirty="0"/>
              <a:t>:</a:t>
            </a:r>
          </a:p>
          <a:p>
            <a:endParaRPr lang="pt-BR" dirty="0"/>
          </a:p>
          <a:p>
            <a:pPr lvl="1"/>
            <a:r>
              <a:rPr lang="pt-BR" dirty="0"/>
              <a:t>Através de um conjunto de dados pode-se “interpolá-los” para generalizar modelos.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Algumas aplicações:</a:t>
            </a:r>
          </a:p>
          <a:p>
            <a:pPr lvl="2"/>
            <a:r>
              <a:rPr lang="pt-BR" dirty="0"/>
              <a:t>Interpolação de funções</a:t>
            </a:r>
          </a:p>
          <a:p>
            <a:pPr lvl="2"/>
            <a:r>
              <a:rPr lang="pt-BR" dirty="0"/>
              <a:t>Representação de modelos físicos</a:t>
            </a:r>
          </a:p>
          <a:p>
            <a:pPr lvl="2"/>
            <a:r>
              <a:rPr lang="pt-BR" dirty="0"/>
              <a:t>Comportamento de mercados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marL="36576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206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57200" y="3503142"/>
            <a:ext cx="8219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31639" y="2206605"/>
            <a:ext cx="1556905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McCulloch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&amp; </a:t>
            </a:r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Pitts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Primeiro modelo de neurônio artificial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61156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25963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05172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284380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13995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5868144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30019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738031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7884368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23528" y="3597650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1943        1949          1958           1969                      1986   1989         1998     2007  2010  2012 2016 2017   2019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611560" y="2840685"/>
            <a:ext cx="249266" cy="4778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251520" y="4510861"/>
            <a:ext cx="1276984" cy="646331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Regra de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Hebb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(aprendizado)</a:t>
            </a:r>
          </a:p>
        </p:txBody>
      </p:sp>
      <p:cxnSp>
        <p:nvCxnSpPr>
          <p:cNvPr id="36" name="Conector de seta reta 35"/>
          <p:cNvCxnSpPr>
            <a:stCxn id="35" idx="0"/>
          </p:cNvCxnSpPr>
          <p:nvPr/>
        </p:nvCxnSpPr>
        <p:spPr>
          <a:xfrm flipV="1">
            <a:off x="890012" y="3874652"/>
            <a:ext cx="369620" cy="63620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1907704" y="1468530"/>
            <a:ext cx="1102749" cy="461665"/>
          </a:xfrm>
          <a:prstGeom prst="rect">
            <a:avLst/>
          </a:prstGeom>
          <a:solidFill>
            <a:srgbClr val="FBF0AF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Rosemblatt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1" name="Conector de seta reta 40"/>
          <p:cNvCxnSpPr>
            <a:stCxn id="40" idx="2"/>
          </p:cNvCxnSpPr>
          <p:nvPr/>
        </p:nvCxnSpPr>
        <p:spPr>
          <a:xfrm flipH="1">
            <a:off x="2051720" y="1930195"/>
            <a:ext cx="407359" cy="1220353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>
            <a:off x="1835696" y="4509120"/>
            <a:ext cx="1276984" cy="646331"/>
          </a:xfrm>
          <a:prstGeom prst="rect">
            <a:avLst/>
          </a:prstGeom>
          <a:solidFill>
            <a:srgbClr val="FF8181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Minsky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Crítica ao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cxnSp>
        <p:nvCxnSpPr>
          <p:cNvPr id="47" name="Conector de seta reta 46"/>
          <p:cNvCxnSpPr>
            <a:stCxn id="46" idx="0"/>
          </p:cNvCxnSpPr>
          <p:nvPr/>
        </p:nvCxnSpPr>
        <p:spPr>
          <a:xfrm flipV="1">
            <a:off x="2474188" y="3874652"/>
            <a:ext cx="268793" cy="634468"/>
          </a:xfrm>
          <a:prstGeom prst="straightConnector1">
            <a:avLst/>
          </a:prstGeom>
          <a:ln>
            <a:solidFill>
              <a:srgbClr val="FF47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/>
          <p:cNvSpPr/>
          <p:nvPr/>
        </p:nvSpPr>
        <p:spPr>
          <a:xfrm>
            <a:off x="3549518" y="4509120"/>
            <a:ext cx="1742562" cy="830997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Rumelhart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Multilayer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Perceptron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backprpagation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revisitado)</a:t>
            </a:r>
          </a:p>
        </p:txBody>
      </p:sp>
      <p:cxnSp>
        <p:nvCxnSpPr>
          <p:cNvPr id="53" name="Conector de seta reta 52"/>
          <p:cNvCxnSpPr>
            <a:stCxn id="52" idx="0"/>
          </p:cNvCxnSpPr>
          <p:nvPr/>
        </p:nvCxnSpPr>
        <p:spPr>
          <a:xfrm flipH="1" flipV="1">
            <a:off x="4139952" y="3874651"/>
            <a:ext cx="280847" cy="6344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339752" y="5590981"/>
            <a:ext cx="2150654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Werbos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Backpropagation</a:t>
            </a:r>
            <a:endParaRPr lang="pt-BR" sz="12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(pouco aceito na Academia)</a:t>
            </a:r>
          </a:p>
        </p:txBody>
      </p:sp>
      <p:cxnSp>
        <p:nvCxnSpPr>
          <p:cNvPr id="74" name="Conector de seta reta 73"/>
          <p:cNvCxnSpPr/>
          <p:nvPr/>
        </p:nvCxnSpPr>
        <p:spPr>
          <a:xfrm flipV="1">
            <a:off x="3203848" y="3874649"/>
            <a:ext cx="225913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 79"/>
          <p:cNvSpPr/>
          <p:nvPr/>
        </p:nvSpPr>
        <p:spPr>
          <a:xfrm>
            <a:off x="3112680" y="3597649"/>
            <a:ext cx="634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1974</a:t>
            </a:r>
          </a:p>
        </p:txBody>
      </p:sp>
      <p:cxnSp>
        <p:nvCxnSpPr>
          <p:cNvPr id="82" name="Conector reto 81"/>
          <p:cNvCxnSpPr/>
          <p:nvPr/>
        </p:nvCxnSpPr>
        <p:spPr>
          <a:xfrm>
            <a:off x="343314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4628266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4932038" y="5590981"/>
            <a:ext cx="2304258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Hochreiter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Problema do desaparecimento do gradiente </a:t>
            </a:r>
          </a:p>
        </p:txBody>
      </p:sp>
      <p:cxnSp>
        <p:nvCxnSpPr>
          <p:cNvPr id="105" name="Conector de seta reta 104"/>
          <p:cNvCxnSpPr/>
          <p:nvPr/>
        </p:nvCxnSpPr>
        <p:spPr>
          <a:xfrm flipH="1" flipV="1">
            <a:off x="5421582" y="3874649"/>
            <a:ext cx="374554" cy="1716332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292080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6666159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tângulo 146"/>
          <p:cNvSpPr/>
          <p:nvPr/>
        </p:nvSpPr>
        <p:spPr>
          <a:xfrm>
            <a:off x="5904849" y="1694405"/>
            <a:ext cx="21955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Krizhevsky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Momento “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ImageNet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”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Consagra Redes Profundas</a:t>
            </a:r>
          </a:p>
        </p:txBody>
      </p:sp>
      <p:cxnSp>
        <p:nvCxnSpPr>
          <p:cNvPr id="148" name="Conector de seta reta 147"/>
          <p:cNvCxnSpPr>
            <a:cxnSpLocks/>
          </p:cNvCxnSpPr>
          <p:nvPr/>
        </p:nvCxnSpPr>
        <p:spPr>
          <a:xfrm>
            <a:off x="6677080" y="2340736"/>
            <a:ext cx="0" cy="94424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E770DC-46A4-3411-7DD4-CB0E8088A2FD}"/>
              </a:ext>
            </a:extLst>
          </p:cNvPr>
          <p:cNvCxnSpPr>
            <a:cxnSpLocks/>
          </p:cNvCxnSpPr>
          <p:nvPr/>
        </p:nvCxnSpPr>
        <p:spPr>
          <a:xfrm>
            <a:off x="2840713" y="3501008"/>
            <a:ext cx="1299239" cy="920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F186-0F10-19D4-16C9-F25C4D9022EB}"/>
              </a:ext>
            </a:extLst>
          </p:cNvPr>
          <p:cNvSpPr/>
          <p:nvPr/>
        </p:nvSpPr>
        <p:spPr>
          <a:xfrm>
            <a:off x="2803589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1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5C2319-2968-4F17-CA0C-3D8EFF50BF0F}"/>
              </a:ext>
            </a:extLst>
          </p:cNvPr>
          <p:cNvCxnSpPr>
            <a:cxnSpLocks/>
          </p:cNvCxnSpPr>
          <p:nvPr/>
        </p:nvCxnSpPr>
        <p:spPr>
          <a:xfrm>
            <a:off x="5261352" y="3507097"/>
            <a:ext cx="13020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8783F1-D4D0-E569-206D-0D7B816014F7}"/>
              </a:ext>
            </a:extLst>
          </p:cNvPr>
          <p:cNvSpPr/>
          <p:nvPr/>
        </p:nvSpPr>
        <p:spPr>
          <a:xfrm>
            <a:off x="5258163" y="3263836"/>
            <a:ext cx="1407389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dirty="0">
                <a:solidFill>
                  <a:srgbClr val="FF0000"/>
                </a:solidFill>
              </a:rPr>
              <a:t>º.</a:t>
            </a:r>
            <a:r>
              <a:rPr lang="pt-BR" sz="1100" b="1" dirty="0">
                <a:solidFill>
                  <a:srgbClr val="FF0000"/>
                </a:solidFill>
              </a:rPr>
              <a:t>Inverno das RN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10AD44-E583-C586-62D4-EA2DA4103F64}"/>
              </a:ext>
            </a:extLst>
          </p:cNvPr>
          <p:cNvCxnSpPr>
            <a:cxnSpLocks/>
          </p:cNvCxnSpPr>
          <p:nvPr/>
        </p:nvCxnSpPr>
        <p:spPr>
          <a:xfrm>
            <a:off x="6545712" y="3510217"/>
            <a:ext cx="2205404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49F2AA32-7412-95F9-F511-259E446827E0}"/>
              </a:ext>
            </a:extLst>
          </p:cNvPr>
          <p:cNvSpPr/>
          <p:nvPr/>
        </p:nvSpPr>
        <p:spPr>
          <a:xfrm>
            <a:off x="6777653" y="3263836"/>
            <a:ext cx="2013322" cy="26161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37E937"/>
                </a:solidFill>
              </a:rPr>
              <a:t>Redes Neurais Profundas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90832AB-B7B2-A726-2B99-37E32E295E4E}"/>
              </a:ext>
            </a:extLst>
          </p:cNvPr>
          <p:cNvSpPr/>
          <p:nvPr/>
        </p:nvSpPr>
        <p:spPr>
          <a:xfrm>
            <a:off x="3230041" y="2073940"/>
            <a:ext cx="1814570" cy="646331"/>
          </a:xfrm>
          <a:prstGeom prst="rect">
            <a:avLst/>
          </a:prstGeom>
          <a:solidFill>
            <a:srgbClr val="C6E6A2"/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Cybenko</a:t>
            </a:r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Teorema da Aproximação Universal</a:t>
            </a:r>
          </a:p>
        </p:txBody>
      </p:sp>
      <p:cxnSp>
        <p:nvCxnSpPr>
          <p:cNvPr id="33" name="Conector de seta reta 84">
            <a:extLst>
              <a:ext uri="{FF2B5EF4-FFF2-40B4-BE49-F238E27FC236}">
                <a16:creationId xmlns:a16="http://schemas.microsoft.com/office/drawing/2014/main" id="{B3866254-8771-F9CB-B2C0-FB967718098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137326" y="2720271"/>
            <a:ext cx="482432" cy="780737"/>
          </a:xfrm>
          <a:prstGeom prst="straightConnector1">
            <a:avLst/>
          </a:prstGeom>
          <a:ln>
            <a:solidFill>
              <a:srgbClr val="C6E6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BDDBFA-3555-21F1-0E8A-DF8F432F23F8}"/>
              </a:ext>
            </a:extLst>
          </p:cNvPr>
          <p:cNvSpPr/>
          <p:nvPr/>
        </p:nvSpPr>
        <p:spPr>
          <a:xfrm>
            <a:off x="4201347" y="901173"/>
            <a:ext cx="230425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Gl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orot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Contorna o problema do desaparecimento do gradiente</a:t>
            </a:r>
          </a:p>
        </p:txBody>
      </p:sp>
      <p:cxnSp>
        <p:nvCxnSpPr>
          <p:cNvPr id="37" name="Conector de seta reta 122">
            <a:extLst>
              <a:ext uri="{FF2B5EF4-FFF2-40B4-BE49-F238E27FC236}">
                <a16:creationId xmlns:a16="http://schemas.microsoft.com/office/drawing/2014/main" id="{2B2043FB-CAAF-65DA-1B62-6D8908F6BEB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353475" y="1547504"/>
            <a:ext cx="1091870" cy="186113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D10C856A-67E7-4A3F-4143-D908402245DD}"/>
              </a:ext>
            </a:extLst>
          </p:cNvPr>
          <p:cNvSpPr/>
          <p:nvPr/>
        </p:nvSpPr>
        <p:spPr>
          <a:xfrm>
            <a:off x="6324079" y="4100902"/>
            <a:ext cx="10155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Redmon</a:t>
            </a:r>
            <a:endParaRPr lang="pt-BR" sz="1200" b="1" dirty="0">
              <a:solidFill>
                <a:schemeClr val="tx2">
                  <a:lumMod val="25000"/>
                </a:schemeClr>
              </a:solidFill>
              <a:latin typeface="+mj-lt"/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Redes YOLO</a:t>
            </a:r>
          </a:p>
        </p:txBody>
      </p:sp>
      <p:cxnSp>
        <p:nvCxnSpPr>
          <p:cNvPr id="49" name="Conector de seta reta 56">
            <a:extLst>
              <a:ext uri="{FF2B5EF4-FFF2-40B4-BE49-F238E27FC236}">
                <a16:creationId xmlns:a16="http://schemas.microsoft.com/office/drawing/2014/main" id="{6AAB559C-025A-5846-ABEB-44C24CFAB192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831868" y="3874648"/>
            <a:ext cx="204325" cy="22625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2F1DF98-97E9-B33D-0302-094DD8573378}"/>
              </a:ext>
            </a:extLst>
          </p:cNvPr>
          <p:cNvCxnSpPr/>
          <p:nvPr/>
        </p:nvCxnSpPr>
        <p:spPr>
          <a:xfrm>
            <a:off x="7020272" y="3356992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9903DE-130E-2234-3E58-644C656AC583}"/>
              </a:ext>
            </a:extLst>
          </p:cNvPr>
          <p:cNvSpPr/>
          <p:nvPr/>
        </p:nvSpPr>
        <p:spPr>
          <a:xfrm>
            <a:off x="5874609" y="4883491"/>
            <a:ext cx="17704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</a:rPr>
              <a:t>Bengi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2">
                    <a:lumMod val="25000"/>
                  </a:schemeClr>
                </a:solidFill>
              </a:rPr>
              <a:t>Lecun</a:t>
            </a:r>
            <a:endParaRPr lang="pt-BR" sz="12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pt-BR" sz="1200" dirty="0">
                <a:solidFill>
                  <a:schemeClr val="tx2">
                    <a:lumMod val="25000"/>
                  </a:schemeClr>
                </a:solidFill>
              </a:rPr>
              <a:t>Aprendizado Profundo</a:t>
            </a:r>
          </a:p>
        </p:txBody>
      </p:sp>
      <p:cxnSp>
        <p:nvCxnSpPr>
          <p:cNvPr id="59" name="Conector de seta reta 56">
            <a:extLst>
              <a:ext uri="{FF2B5EF4-FFF2-40B4-BE49-F238E27FC236}">
                <a16:creationId xmlns:a16="http://schemas.microsoft.com/office/drawing/2014/main" id="{83CBA554-087D-480B-6C10-BCB3B73B7085}"/>
              </a:ext>
            </a:extLst>
          </p:cNvPr>
          <p:cNvCxnSpPr>
            <a:cxnSpLocks/>
          </p:cNvCxnSpPr>
          <p:nvPr/>
        </p:nvCxnSpPr>
        <p:spPr>
          <a:xfrm flipH="1" flipV="1">
            <a:off x="5868144" y="3874653"/>
            <a:ext cx="441937" cy="98029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8BEA01F-0351-2E8E-3BB7-82A5508AB28F}"/>
              </a:ext>
            </a:extLst>
          </p:cNvPr>
          <p:cNvSpPr/>
          <p:nvPr/>
        </p:nvSpPr>
        <p:spPr>
          <a:xfrm>
            <a:off x="7507725" y="4270160"/>
            <a:ext cx="116860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tx2">
                    <a:lumMod val="25000"/>
                  </a:schemeClr>
                </a:solidFill>
              </a:rPr>
              <a:t>Transformers</a:t>
            </a:r>
            <a:endParaRPr lang="pt-BR" sz="12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cxnSp>
        <p:nvCxnSpPr>
          <p:cNvPr id="4" name="Conector de seta reta 56">
            <a:extLst>
              <a:ext uri="{FF2B5EF4-FFF2-40B4-BE49-F238E27FC236}">
                <a16:creationId xmlns:a16="http://schemas.microsoft.com/office/drawing/2014/main" id="{FC24831B-C98F-01C1-E297-FE0BE5923F65}"/>
              </a:ext>
            </a:extLst>
          </p:cNvPr>
          <p:cNvCxnSpPr>
            <a:cxnSpLocks/>
          </p:cNvCxnSpPr>
          <p:nvPr/>
        </p:nvCxnSpPr>
        <p:spPr>
          <a:xfrm flipH="1" flipV="1">
            <a:off x="7543982" y="3861778"/>
            <a:ext cx="380818" cy="40838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4454DE3-194F-166D-74AF-8829BEB25A03}"/>
              </a:ext>
            </a:extLst>
          </p:cNvPr>
          <p:cNvSpPr/>
          <p:nvPr/>
        </p:nvSpPr>
        <p:spPr>
          <a:xfrm>
            <a:off x="7507726" y="2563686"/>
            <a:ext cx="81338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OpenAI</a:t>
            </a:r>
            <a:endParaRPr lang="pt-BR" sz="1200" b="1" dirty="0">
              <a:solidFill>
                <a:schemeClr val="tx2">
                  <a:lumMod val="25000"/>
                </a:schemeClr>
              </a:solidFill>
              <a:latin typeface="+mj-lt"/>
            </a:endParaRPr>
          </a:p>
          <a:p>
            <a:r>
              <a:rPr lang="pt-BR" sz="1200" b="1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ChayGPT</a:t>
            </a:r>
            <a:endParaRPr lang="pt-BR" sz="12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cxnSp>
        <p:nvCxnSpPr>
          <p:cNvPr id="12" name="Conector de seta reta 56">
            <a:extLst>
              <a:ext uri="{FF2B5EF4-FFF2-40B4-BE49-F238E27FC236}">
                <a16:creationId xmlns:a16="http://schemas.microsoft.com/office/drawing/2014/main" id="{051030CF-9964-68A9-F6F3-FD64F20ACF3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14419" y="3025351"/>
            <a:ext cx="10381" cy="293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21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050" name="AutoShape 2" descr="Filhotes de cachorro alcançam o ápice de fofura com 7 ou 8 semana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sz="2400" b="1" dirty="0"/>
              <a:t>2019 – </a:t>
            </a:r>
            <a:r>
              <a:rPr lang="pt-BR" sz="2400" b="1" dirty="0" err="1"/>
              <a:t>OpenAI</a:t>
            </a:r>
            <a:endParaRPr lang="pt-BR" sz="1800" b="1" dirty="0"/>
          </a:p>
          <a:p>
            <a:pPr lvl="1"/>
            <a:endParaRPr lang="pt-BR" sz="1800" b="1" dirty="0"/>
          </a:p>
          <a:p>
            <a:pPr lvl="1"/>
            <a:r>
              <a:rPr lang="pt-BR" sz="2200" b="1" dirty="0" err="1"/>
              <a:t>ChatGPT</a:t>
            </a:r>
            <a:endParaRPr lang="pt-BR" sz="2200" b="1" dirty="0"/>
          </a:p>
          <a:p>
            <a:pPr lvl="1"/>
            <a:endParaRPr lang="pt-BR" sz="2200" b="1" dirty="0"/>
          </a:p>
          <a:p>
            <a:pPr lvl="1"/>
            <a:r>
              <a:rPr lang="pt-BR" sz="2200" b="1" dirty="0"/>
              <a:t>Processamento de Linguagem Natural até então.</a:t>
            </a:r>
          </a:p>
          <a:p>
            <a:pPr lvl="1"/>
            <a:endParaRPr lang="pt-BR" sz="2200" b="1" dirty="0"/>
          </a:p>
          <a:p>
            <a:pPr lvl="1"/>
            <a:r>
              <a:rPr lang="pt-BR" sz="2200" b="1" dirty="0"/>
              <a:t>Baseado em Large </a:t>
            </a:r>
            <a:r>
              <a:rPr lang="pt-BR" sz="2200" b="1" dirty="0" err="1"/>
              <a:t>Language</a:t>
            </a:r>
            <a:r>
              <a:rPr lang="pt-BR" sz="2200" b="1" dirty="0"/>
              <a:t> Model </a:t>
            </a:r>
            <a:r>
              <a:rPr lang="pt-BR" sz="2200" b="1" dirty="0" err="1"/>
              <a:t>pré</a:t>
            </a:r>
            <a:r>
              <a:rPr lang="pt-BR" sz="2200" b="1" dirty="0"/>
              <a:t>-treinado com bilhões de parâmetros</a:t>
            </a:r>
          </a:p>
          <a:p>
            <a:pPr lvl="1"/>
            <a:endParaRPr lang="pt-BR" sz="1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F46AC1-67C9-ADC4-C330-FEA01FAF7C2C}"/>
              </a:ext>
            </a:extLst>
          </p:cNvPr>
          <p:cNvSpPr/>
          <p:nvPr/>
        </p:nvSpPr>
        <p:spPr>
          <a:xfrm>
            <a:off x="683568" y="5295166"/>
            <a:ext cx="8003232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 algn="just"/>
            <a:r>
              <a:rPr lang="pt-BR" sz="2400" b="1" dirty="0">
                <a:solidFill>
                  <a:schemeClr val="bg1"/>
                </a:solidFill>
              </a:rPr>
              <a:t>O maior modelo de Processamento de Linguagem Natural até então.</a:t>
            </a:r>
          </a:p>
        </p:txBody>
      </p:sp>
    </p:spTree>
    <p:extLst>
      <p:ext uri="{BB962C8B-B14F-4D97-AF65-F5344CB8AC3E}">
        <p14:creationId xmlns:p14="http://schemas.microsoft.com/office/powerpoint/2010/main" val="2309527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704856" cy="1143000"/>
          </a:xfrm>
        </p:spPr>
        <p:txBody>
          <a:bodyPr>
            <a:noAutofit/>
          </a:bodyPr>
          <a:lstStyle/>
          <a:p>
            <a:pPr algn="ctr"/>
            <a:r>
              <a:rPr lang="pt-BR" sz="4400" dirty="0" err="1"/>
              <a:t>Agunas</a:t>
            </a:r>
            <a:r>
              <a:rPr lang="pt-BR" sz="4400" dirty="0"/>
              <a:t> exemplos de aplicações  </a:t>
            </a:r>
            <a:br>
              <a:rPr lang="pt-BR" sz="4400" dirty="0"/>
            </a:br>
            <a:r>
              <a:rPr lang="pt-BR" sz="4400" dirty="0"/>
              <a:t>das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249340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07" y="2559372"/>
            <a:ext cx="2286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0725" name="Text Box 17"/>
          <p:cNvSpPr txBox="1">
            <a:spLocks noChangeArrowheads="1"/>
          </p:cNvSpPr>
          <p:nvPr/>
        </p:nvSpPr>
        <p:spPr bwMode="auto">
          <a:xfrm>
            <a:off x="4020319" y="5011160"/>
            <a:ext cx="19442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2000" dirty="0"/>
              <a:t>Falha, acidente</a:t>
            </a:r>
          </a:p>
          <a:p>
            <a:r>
              <a:rPr lang="pt-BR" altLang="pt-BR" sz="2000" dirty="0"/>
              <a:t>ou defeito</a:t>
            </a:r>
          </a:p>
        </p:txBody>
      </p:sp>
      <p:sp>
        <p:nvSpPr>
          <p:cNvPr id="30726" name="AutoShape 25"/>
          <p:cNvSpPr>
            <a:spLocks noChangeArrowheads="1"/>
          </p:cNvSpPr>
          <p:nvPr/>
        </p:nvSpPr>
        <p:spPr bwMode="auto">
          <a:xfrm>
            <a:off x="3347095" y="3120603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0727" name="AutoShape 26"/>
          <p:cNvSpPr>
            <a:spLocks noChangeArrowheads="1"/>
          </p:cNvSpPr>
          <p:nvPr/>
        </p:nvSpPr>
        <p:spPr bwMode="auto">
          <a:xfrm rot="10800000">
            <a:off x="6130255" y="5212703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pic>
        <p:nvPicPr>
          <p:cNvPr id="30728" name="Picture 28" descr="E:\cmnap\Universidades\Disciplinas\Inteligência Artificial\Apresentações\reato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5136"/>
            <a:ext cx="2660576" cy="223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Text Box 4"/>
          <p:cNvSpPr txBox="1">
            <a:spLocks noChangeArrowheads="1"/>
          </p:cNvSpPr>
          <p:nvPr/>
        </p:nvSpPr>
        <p:spPr bwMode="auto">
          <a:xfrm>
            <a:off x="6867847" y="4615333"/>
            <a:ext cx="1447800" cy="1477963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r>
              <a:rPr lang="pt-BR" altLang="pt-BR" sz="1800" b="1" dirty="0">
                <a:solidFill>
                  <a:srgbClr val="003399"/>
                </a:solidFill>
              </a:rPr>
              <a:t>Rede Neural</a:t>
            </a: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Diagnósticos operacionais</a:t>
            </a:r>
          </a:p>
          <a:p>
            <a:endParaRPr lang="pt-BR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915519" y="2688232"/>
            <a:ext cx="1447800" cy="1200329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1800" dirty="0">
              <a:solidFill>
                <a:schemeClr val="bg1"/>
              </a:solidFill>
            </a:endParaRPr>
          </a:p>
          <a:p>
            <a:pPr algn="ctr"/>
            <a:r>
              <a:rPr lang="pt-BR" altLang="pt-BR" sz="1800" dirty="0">
                <a:solidFill>
                  <a:schemeClr val="bg1"/>
                </a:solidFill>
              </a:rPr>
              <a:t>Sistema de Monitoração</a:t>
            </a:r>
          </a:p>
          <a:p>
            <a:pPr algn="ctr"/>
            <a:endParaRPr lang="pt-BR" altLang="pt-BR" sz="1800" dirty="0">
              <a:solidFill>
                <a:schemeClr val="bg1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5507335" y="3120603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7362775" y="4128392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60673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6371406" y="4376470"/>
            <a:ext cx="1447800" cy="1477963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r>
              <a:rPr lang="pt-BR" altLang="pt-BR" sz="1800" b="1" dirty="0">
                <a:solidFill>
                  <a:srgbClr val="003399"/>
                </a:solidFill>
              </a:rPr>
              <a:t>Rede Neural</a:t>
            </a: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  <a:p>
            <a:pPr algn="ctr"/>
            <a:endParaRPr lang="pt-BR" altLang="pt-BR" sz="1800" dirty="0">
              <a:solidFill>
                <a:srgbClr val="009900"/>
              </a:solidFill>
            </a:endParaRPr>
          </a:p>
        </p:txBody>
      </p:sp>
      <p:sp>
        <p:nvSpPr>
          <p:cNvPr id="2053" name="AutoShape 9"/>
          <p:cNvSpPr>
            <a:spLocks noChangeArrowheads="1"/>
          </p:cNvSpPr>
          <p:nvPr/>
        </p:nvSpPr>
        <p:spPr bwMode="auto">
          <a:xfrm rot="10800000">
            <a:off x="5618584" y="4941168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2055" name="Text Box 12"/>
          <p:cNvSpPr txBox="1">
            <a:spLocks noChangeArrowheads="1"/>
          </p:cNvSpPr>
          <p:nvPr/>
        </p:nvSpPr>
        <p:spPr bwMode="auto">
          <a:xfrm>
            <a:off x="3941242" y="4725144"/>
            <a:ext cx="156686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800" dirty="0"/>
              <a:t>Característica,</a:t>
            </a:r>
          </a:p>
          <a:p>
            <a:r>
              <a:rPr lang="pt-BR" altLang="pt-BR" sz="1800" dirty="0"/>
              <a:t>Defeito.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8748"/>
              </p:ext>
            </p:extLst>
          </p:nvPr>
        </p:nvGraphicFramePr>
        <p:xfrm>
          <a:off x="6150818" y="2431330"/>
          <a:ext cx="17335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733333" imgH="1362265" progId="Paint.Picture">
                  <p:embed/>
                </p:oleObj>
              </mc:Choice>
              <mc:Fallback>
                <p:oleObj name="Imagem de bitmap" r:id="rId2" imgW="1733333" imgH="136226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0818" y="2431330"/>
                        <a:ext cx="1733550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AutoShape 15"/>
          <p:cNvSpPr>
            <a:spLocks noChangeArrowheads="1"/>
          </p:cNvSpPr>
          <p:nvPr/>
        </p:nvSpPr>
        <p:spPr bwMode="auto">
          <a:xfrm>
            <a:off x="6942906" y="3900745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/>
              <a:t>Caracterização de materiais</a:t>
            </a:r>
            <a:endParaRPr lang="pt-BR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038250" y="2276872"/>
            <a:ext cx="1515648" cy="1667179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00" y="2347640"/>
            <a:ext cx="1292376" cy="150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5446266" y="2959968"/>
            <a:ext cx="549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pic>
        <p:nvPicPr>
          <p:cNvPr id="22" name="Picture 12" descr="Detector de falhas por ultrassom - USN 60/60L - Inspection Technologies -  portátil / para ambiente exter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82" y="2496994"/>
            <a:ext cx="1843738" cy="13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2707382" y="2959968"/>
            <a:ext cx="549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40118275"/>
      </p:ext>
    </p:extLst>
  </p:cSld>
  <p:clrMapOvr>
    <a:masterClrMapping/>
  </p:clrMapOvr>
  <p:transition advTm="17098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9"/>
          <p:cNvSpPr txBox="1">
            <a:spLocks noChangeArrowheads="1"/>
          </p:cNvSpPr>
          <p:nvPr/>
        </p:nvSpPr>
        <p:spPr bwMode="auto">
          <a:xfrm>
            <a:off x="7391843" y="3356992"/>
            <a:ext cx="1066800" cy="141605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2000" b="1" dirty="0">
              <a:solidFill>
                <a:srgbClr val="003399"/>
              </a:solidFill>
            </a:endParaRPr>
          </a:p>
          <a:p>
            <a:pPr algn="ctr"/>
            <a:r>
              <a:rPr lang="pt-BR" altLang="pt-BR" sz="2000" b="1" dirty="0">
                <a:solidFill>
                  <a:srgbClr val="003399"/>
                </a:solidFill>
              </a:rPr>
              <a:t>Rede Neural</a:t>
            </a:r>
          </a:p>
          <a:p>
            <a:pPr algn="ctr"/>
            <a:endParaRPr lang="pt-BR" altLang="pt-BR" sz="2600" dirty="0">
              <a:solidFill>
                <a:srgbClr val="009900"/>
              </a:solidFill>
            </a:endParaRPr>
          </a:p>
        </p:txBody>
      </p:sp>
      <p:sp>
        <p:nvSpPr>
          <p:cNvPr id="3077" name="AutoShape 10"/>
          <p:cNvSpPr>
            <a:spLocks noChangeArrowheads="1"/>
          </p:cNvSpPr>
          <p:nvPr/>
        </p:nvSpPr>
        <p:spPr bwMode="auto">
          <a:xfrm>
            <a:off x="6861742" y="3890392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078" name="Text Box 11"/>
          <p:cNvSpPr txBox="1">
            <a:spLocks noChangeArrowheads="1"/>
          </p:cNvSpPr>
          <p:nvPr/>
        </p:nvSpPr>
        <p:spPr bwMode="auto">
          <a:xfrm>
            <a:off x="6841430" y="5232995"/>
            <a:ext cx="2051050" cy="1076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600" dirty="0"/>
              <a:t>- Tipo de escoamento</a:t>
            </a:r>
          </a:p>
          <a:p>
            <a:r>
              <a:rPr lang="pt-BR" altLang="pt-BR" sz="1600" dirty="0"/>
              <a:t>- Percentual de óleo</a:t>
            </a:r>
          </a:p>
          <a:p>
            <a:r>
              <a:rPr lang="pt-BR" altLang="pt-BR" sz="1600" dirty="0"/>
              <a:t>- Percentual de água</a:t>
            </a:r>
          </a:p>
          <a:p>
            <a:r>
              <a:rPr lang="pt-BR" altLang="pt-BR" sz="1600" dirty="0"/>
              <a:t>- Percentual de ar</a:t>
            </a:r>
          </a:p>
        </p:txBody>
      </p:sp>
      <p:sp>
        <p:nvSpPr>
          <p:cNvPr id="3079" name="AutoShape 12"/>
          <p:cNvSpPr>
            <a:spLocks noChangeArrowheads="1"/>
          </p:cNvSpPr>
          <p:nvPr/>
        </p:nvSpPr>
        <p:spPr bwMode="auto">
          <a:xfrm>
            <a:off x="7793803" y="4914324"/>
            <a:ext cx="304800" cy="314876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09599" y="427038"/>
            <a:ext cx="7777035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200" dirty="0"/>
              <a:t>Caracterização de escoamentos</a:t>
            </a:r>
          </a:p>
          <a:p>
            <a:endParaRPr lang="pt-BR" sz="4200" dirty="0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" y="2060848"/>
            <a:ext cx="3312368" cy="30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4593265" y="1988840"/>
            <a:ext cx="1562911" cy="4100661"/>
            <a:chOff x="4417625" y="2492896"/>
            <a:chExt cx="1562911" cy="4100661"/>
          </a:xfrm>
        </p:grpSpPr>
        <p:sp>
          <p:nvSpPr>
            <p:cNvPr id="10" name="Retângulo 9"/>
            <p:cNvSpPr/>
            <p:nvPr/>
          </p:nvSpPr>
          <p:spPr>
            <a:xfrm>
              <a:off x="4499992" y="2492896"/>
              <a:ext cx="1440160" cy="41006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7" name="Objeto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2056993"/>
                </p:ext>
              </p:extLst>
            </p:nvPr>
          </p:nvGraphicFramePr>
          <p:xfrm>
            <a:off x="4417625" y="2564904"/>
            <a:ext cx="1562911" cy="1206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3" imgW="3946550" imgH="3045562" progId="Origin50.Graph">
                    <p:embed/>
                  </p:oleObj>
                </mc:Choice>
                <mc:Fallback>
                  <p:oleObj name="Graph" r:id="rId3" imgW="3946550" imgH="3045562" progId="Origin50.Graph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625" y="2564904"/>
                          <a:ext cx="1562911" cy="1206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708850"/>
                </p:ext>
              </p:extLst>
            </p:nvPr>
          </p:nvGraphicFramePr>
          <p:xfrm>
            <a:off x="4417625" y="5242037"/>
            <a:ext cx="1523577" cy="1204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3853891" imgH="3045562" progId="Origin50.Graph">
                    <p:embed/>
                  </p:oleObj>
                </mc:Choice>
                <mc:Fallback>
                  <p:oleObj name="Graph" r:id="rId5" imgW="3853891" imgH="3045562" progId="Origin50.Graph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625" y="5242037"/>
                          <a:ext cx="1523577" cy="1204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4062946"/>
                </p:ext>
              </p:extLst>
            </p:nvPr>
          </p:nvGraphicFramePr>
          <p:xfrm>
            <a:off x="4427984" y="3972925"/>
            <a:ext cx="1522527" cy="1203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7" imgW="3853891" imgH="3045562" progId="Origin50.Graph">
                    <p:embed/>
                  </p:oleObj>
                </mc:Choice>
                <mc:Fallback>
                  <p:oleObj name="Graph" r:id="rId7" imgW="3853891" imgH="3045562" progId="Origin50.Graph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7984" y="3972925"/>
                          <a:ext cx="1522527" cy="1203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5" name="Conector de seta reta 14"/>
          <p:cNvCxnSpPr/>
          <p:nvPr/>
        </p:nvCxnSpPr>
        <p:spPr>
          <a:xfrm flipV="1">
            <a:off x="3851920" y="2636912"/>
            <a:ext cx="823712" cy="7200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endCxn id="9" idx="1"/>
          </p:cNvCxnSpPr>
          <p:nvPr/>
        </p:nvCxnSpPr>
        <p:spPr>
          <a:xfrm flipV="1">
            <a:off x="3347864" y="4070432"/>
            <a:ext cx="1255760" cy="418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2337792" y="4941640"/>
            <a:ext cx="2337840" cy="6817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have direita 19"/>
          <p:cNvSpPr/>
          <p:nvPr/>
        </p:nvSpPr>
        <p:spPr>
          <a:xfrm>
            <a:off x="6300192" y="2060848"/>
            <a:ext cx="491331" cy="402865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250828"/>
      </p:ext>
    </p:extLst>
  </p:cSld>
  <p:clrMapOvr>
    <a:masterClrMapping/>
  </p:clrMapOvr>
  <p:transition advTm="17332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6597352" y="3642172"/>
            <a:ext cx="1066800" cy="141605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2000" b="1">
              <a:solidFill>
                <a:srgbClr val="003399"/>
              </a:solidFill>
            </a:endParaRPr>
          </a:p>
          <a:p>
            <a:pPr algn="ctr"/>
            <a:r>
              <a:rPr lang="pt-BR" altLang="pt-BR" sz="2000" b="1">
                <a:solidFill>
                  <a:srgbClr val="003399"/>
                </a:solidFill>
              </a:rPr>
              <a:t>Rede Neural</a:t>
            </a:r>
          </a:p>
          <a:p>
            <a:pPr algn="ctr"/>
            <a:endParaRPr lang="pt-BR" altLang="pt-BR" sz="2600">
              <a:solidFill>
                <a:srgbClr val="009900"/>
              </a:solidFill>
            </a:endParaRP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6059016" y="4175572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6673552" y="5641875"/>
            <a:ext cx="1066800" cy="3794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sz="1800" dirty="0"/>
              <a:t>Defeito</a:t>
            </a:r>
          </a:p>
        </p:txBody>
      </p:sp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7020272" y="5136232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pSp>
        <p:nvGrpSpPr>
          <p:cNvPr id="2" name="Grupo 1"/>
          <p:cNvGrpSpPr/>
          <p:nvPr/>
        </p:nvGrpSpPr>
        <p:grpSpPr>
          <a:xfrm>
            <a:off x="1403648" y="3140968"/>
            <a:ext cx="2088232" cy="2438400"/>
            <a:chOff x="1115616" y="3495675"/>
            <a:chExt cx="2088232" cy="2438400"/>
          </a:xfrm>
        </p:grpSpPr>
        <p:sp>
          <p:nvSpPr>
            <p:cNvPr id="31746" name="Rectangle 3"/>
            <p:cNvSpPr>
              <a:spLocks noChangeArrowheads="1"/>
            </p:cNvSpPr>
            <p:nvPr/>
          </p:nvSpPr>
          <p:spPr bwMode="auto">
            <a:xfrm>
              <a:off x="1115616" y="3495675"/>
              <a:ext cx="2088232" cy="2438400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pic>
          <p:nvPicPr>
            <p:cNvPr id="31752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661569"/>
              <a:ext cx="1784350" cy="20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609600" y="1628800"/>
            <a:ext cx="8072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BR" altLang="pt-BR" dirty="0"/>
              <a:t>Exemplo: Identificação de defeitos na fabricação de combustível nuclear através de reconhecimento de imagens.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Inspeções visuais</a:t>
            </a:r>
          </a:p>
          <a:p>
            <a:endParaRPr lang="pt-BR" dirty="0"/>
          </a:p>
        </p:txBody>
      </p:sp>
      <p:pic>
        <p:nvPicPr>
          <p:cNvPr id="86018" name="Picture 2" descr="Exemplo de aproximação de um histograma por uma função de Gau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68" y="3671814"/>
            <a:ext cx="1602784" cy="13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756617" y="4175572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0512548"/>
      </p:ext>
    </p:extLst>
  </p:cSld>
  <p:clrMapOvr>
    <a:masterClrMapping/>
  </p:clrMapOvr>
  <p:transition advTm="15147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5966566" y="2447993"/>
            <a:ext cx="2027238" cy="938719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 sz="1000" b="1" dirty="0">
              <a:solidFill>
                <a:srgbClr val="003399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pt-BR" altLang="pt-BR" sz="2000" b="1" dirty="0">
                <a:solidFill>
                  <a:srgbClr val="003399"/>
                </a:solidFill>
              </a:rPr>
              <a:t>Rede Neural</a:t>
            </a:r>
          </a:p>
          <a:p>
            <a:pPr algn="ctr"/>
            <a:endParaRPr lang="pt-BR" altLang="pt-BR" sz="2000" b="1" dirty="0">
              <a:solidFill>
                <a:srgbClr val="003399"/>
              </a:solidFill>
            </a:endParaRPr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6831332" y="3472083"/>
            <a:ext cx="335280" cy="417211"/>
          </a:xfrm>
          <a:prstGeom prst="downArrow">
            <a:avLst>
              <a:gd name="adj1" fmla="val 50000"/>
              <a:gd name="adj2" fmla="val 313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2773" name="AutoShape 15"/>
          <p:cNvSpPr>
            <a:spLocks noChangeArrowheads="1"/>
          </p:cNvSpPr>
          <p:nvPr/>
        </p:nvSpPr>
        <p:spPr bwMode="auto">
          <a:xfrm>
            <a:off x="5454402" y="2777241"/>
            <a:ext cx="440826" cy="33528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pSp>
        <p:nvGrpSpPr>
          <p:cNvPr id="32774" name="Grupo 36"/>
          <p:cNvGrpSpPr>
            <a:grpSpLocks/>
          </p:cNvGrpSpPr>
          <p:nvPr/>
        </p:nvGrpSpPr>
        <p:grpSpPr bwMode="auto">
          <a:xfrm>
            <a:off x="5435674" y="4032814"/>
            <a:ext cx="3312790" cy="2376760"/>
            <a:chOff x="566214" y="1916832"/>
            <a:chExt cx="8182250" cy="4621820"/>
          </a:xfrm>
        </p:grpSpPr>
        <p:grpSp>
          <p:nvGrpSpPr>
            <p:cNvPr id="32779" name="Grupo 21"/>
            <p:cNvGrpSpPr>
              <a:grpSpLocks/>
            </p:cNvGrpSpPr>
            <p:nvPr/>
          </p:nvGrpSpPr>
          <p:grpSpPr bwMode="auto">
            <a:xfrm>
              <a:off x="566214" y="1916832"/>
              <a:ext cx="8182250" cy="4621820"/>
              <a:chOff x="1871980" y="1910397"/>
              <a:chExt cx="4921214" cy="2958763"/>
            </a:xfrm>
          </p:grpSpPr>
          <p:pic>
            <p:nvPicPr>
              <p:cNvPr id="32787" name="Imagem 4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1980" y="1910397"/>
                <a:ext cx="4921214" cy="2958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1980" y="2204864"/>
                <a:ext cx="4921214" cy="2304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Elipse 2"/>
              <p:cNvSpPr/>
              <p:nvPr/>
            </p:nvSpPr>
            <p:spPr>
              <a:xfrm>
                <a:off x="3562656" y="3356109"/>
                <a:ext cx="74083" cy="7365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4933188" y="3032034"/>
                <a:ext cx="71436" cy="7365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4570710" y="3034138"/>
                <a:ext cx="74083" cy="736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3985986" y="2907875"/>
                <a:ext cx="71436" cy="736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5210997" y="3553921"/>
                <a:ext cx="71438" cy="7154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4335234" y="2996259"/>
                <a:ext cx="74083" cy="736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6097346" y="2945754"/>
                <a:ext cx="71436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3832529" y="2983633"/>
                <a:ext cx="71436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787667" y="2983633"/>
                <a:ext cx="71438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250803" y="2556443"/>
                <a:ext cx="74083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5435892" y="2827908"/>
                <a:ext cx="71436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59" name="Elipse 58"/>
              <p:cNvSpPr/>
              <p:nvPr/>
            </p:nvSpPr>
            <p:spPr>
              <a:xfrm>
                <a:off x="1980459" y="4580860"/>
                <a:ext cx="71436" cy="7154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2483164" y="4580860"/>
                <a:ext cx="71436" cy="7154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32802" name="CaixaDeTexto 60"/>
              <p:cNvSpPr txBox="1">
                <a:spLocks noChangeArrowheads="1"/>
              </p:cNvSpPr>
              <p:nvPr/>
            </p:nvSpPr>
            <p:spPr bwMode="auto">
              <a:xfrm>
                <a:off x="2532054" y="4542625"/>
                <a:ext cx="474543" cy="13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accent1"/>
                    </a:solidFill>
                  </a:rPr>
                  <a:t>SAD-Mobile </a:t>
                </a:r>
              </a:p>
            </p:txBody>
          </p:sp>
          <p:sp>
            <p:nvSpPr>
              <p:cNvPr id="32803" name="CaixaDeTexto 61"/>
              <p:cNvSpPr txBox="1">
                <a:spLocks noChangeArrowheads="1"/>
              </p:cNvSpPr>
              <p:nvPr/>
            </p:nvSpPr>
            <p:spPr bwMode="auto">
              <a:xfrm>
                <a:off x="3328457" y="4542750"/>
                <a:ext cx="272077" cy="13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accent1"/>
                    </a:solidFill>
                  </a:rPr>
                  <a:t>MSG</a:t>
                </a:r>
                <a:r>
                  <a:rPr lang="pt-BR" altLang="pt-BR" sz="800" b="1">
                    <a:solidFill>
                      <a:schemeClr val="bg2"/>
                    </a:solidFill>
                  </a:rPr>
                  <a:t>:</a:t>
                </a:r>
              </a:p>
            </p:txBody>
          </p:sp>
          <p:sp>
            <p:nvSpPr>
              <p:cNvPr id="32804" name="CaixaDeTexto 62"/>
              <p:cNvSpPr txBox="1">
                <a:spLocks noChangeArrowheads="1"/>
              </p:cNvSpPr>
              <p:nvPr/>
            </p:nvSpPr>
            <p:spPr bwMode="auto">
              <a:xfrm>
                <a:off x="3575556" y="4542750"/>
                <a:ext cx="2108959" cy="13792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bg2"/>
                    </a:solidFill>
                  </a:rPr>
                  <a:t>Execute o procedimento XPTO                         </a:t>
                </a:r>
              </a:p>
            </p:txBody>
          </p:sp>
          <p:sp>
            <p:nvSpPr>
              <p:cNvPr id="32805" name="CaixaDeTexto 63"/>
              <p:cNvSpPr txBox="1">
                <a:spLocks noChangeArrowheads="1"/>
              </p:cNvSpPr>
              <p:nvPr/>
            </p:nvSpPr>
            <p:spPr bwMode="auto">
              <a:xfrm>
                <a:off x="5684515" y="4542750"/>
                <a:ext cx="415731" cy="13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accent1"/>
                    </a:solidFill>
                  </a:rPr>
                  <a:t>TO/FROM</a:t>
                </a:r>
                <a:r>
                  <a:rPr lang="pt-BR" altLang="pt-BR" sz="800" b="1">
                    <a:solidFill>
                      <a:schemeClr val="bg2"/>
                    </a:solidFill>
                  </a:rPr>
                  <a:t>:</a:t>
                </a:r>
              </a:p>
            </p:txBody>
          </p:sp>
          <p:sp>
            <p:nvSpPr>
              <p:cNvPr id="32806" name="CaixaDeTexto 64"/>
              <p:cNvSpPr txBox="1">
                <a:spLocks noChangeArrowheads="1"/>
              </p:cNvSpPr>
              <p:nvPr/>
            </p:nvSpPr>
            <p:spPr bwMode="auto">
              <a:xfrm>
                <a:off x="6056937" y="4542750"/>
                <a:ext cx="606327" cy="13792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bg2"/>
                    </a:solidFill>
                  </a:rPr>
                  <a:t>João</a:t>
                </a:r>
              </a:p>
            </p:txBody>
          </p:sp>
          <p:sp>
            <p:nvSpPr>
              <p:cNvPr id="32807" name="CaixaDeTexto 65"/>
              <p:cNvSpPr txBox="1">
                <a:spLocks noChangeArrowheads="1"/>
              </p:cNvSpPr>
              <p:nvPr/>
            </p:nvSpPr>
            <p:spPr bwMode="auto">
              <a:xfrm>
                <a:off x="2029181" y="4542625"/>
                <a:ext cx="345350" cy="13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800" b="1">
                    <a:solidFill>
                      <a:schemeClr val="accent1"/>
                    </a:solidFill>
                  </a:rPr>
                  <a:t>EQUIPE</a:t>
                </a:r>
              </a:p>
            </p:txBody>
          </p:sp>
        </p:grpSp>
        <p:sp>
          <p:nvSpPr>
            <p:cNvPr id="39" name="Elipse 38"/>
            <p:cNvSpPr/>
            <p:nvPr/>
          </p:nvSpPr>
          <p:spPr>
            <a:xfrm>
              <a:off x="1674777" y="4369092"/>
              <a:ext cx="118776" cy="11505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0" name="Texto explicativo retangular com cantos arredondados 39"/>
            <p:cNvSpPr/>
            <p:nvPr/>
          </p:nvSpPr>
          <p:spPr>
            <a:xfrm>
              <a:off x="3988682" y="3064070"/>
              <a:ext cx="466300" cy="184084"/>
            </a:xfrm>
            <a:prstGeom prst="wedgeRoundRectCallout">
              <a:avLst>
                <a:gd name="adj1" fmla="val -18029"/>
                <a:gd name="adj2" fmla="val 154756"/>
                <a:gd name="adj3" fmla="val 16667"/>
              </a:avLst>
            </a:prstGeom>
            <a:solidFill>
              <a:srgbClr val="FA7C7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pt-BR" sz="800" dirty="0">
                  <a:solidFill>
                    <a:schemeClr val="bg2"/>
                  </a:solidFill>
                </a:rPr>
                <a:t>João</a:t>
              </a:r>
            </a:p>
          </p:txBody>
        </p:sp>
        <p:sp>
          <p:nvSpPr>
            <p:cNvPr id="41" name="Texto Explicativo 2 40"/>
            <p:cNvSpPr/>
            <p:nvPr/>
          </p:nvSpPr>
          <p:spPr>
            <a:xfrm>
              <a:off x="2202664" y="3787257"/>
              <a:ext cx="923802" cy="502942"/>
            </a:xfrm>
            <a:prstGeom prst="borderCallout2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pt-BR" sz="800" dirty="0">
                  <a:solidFill>
                    <a:schemeClr val="bg2"/>
                  </a:solidFill>
                </a:rPr>
                <a:t>DACI = 10E-02</a:t>
              </a:r>
            </a:p>
            <a:p>
              <a:pPr>
                <a:defRPr/>
              </a:pPr>
              <a:r>
                <a:rPr lang="pt-BR" sz="800" dirty="0">
                  <a:solidFill>
                    <a:schemeClr val="bg2"/>
                  </a:solidFill>
                </a:rPr>
                <a:t>DAT = 6.8E-01</a:t>
              </a:r>
            </a:p>
            <a:p>
              <a:pPr>
                <a:defRPr/>
              </a:pPr>
              <a:r>
                <a:rPr lang="pt-BR" sz="800" dirty="0">
                  <a:solidFill>
                    <a:schemeClr val="bg2"/>
                  </a:solidFill>
                </a:rPr>
                <a:t>TDP = 15E+00</a:t>
              </a:r>
            </a:p>
          </p:txBody>
        </p:sp>
        <p:sp>
          <p:nvSpPr>
            <p:cNvPr id="42" name="Forma livre 41"/>
            <p:cNvSpPr/>
            <p:nvPr/>
          </p:nvSpPr>
          <p:spPr>
            <a:xfrm>
              <a:off x="5532753" y="2656456"/>
              <a:ext cx="3154124" cy="1913157"/>
            </a:xfrm>
            <a:custGeom>
              <a:avLst/>
              <a:gdLst>
                <a:gd name="connsiteX0" fmla="*/ 0 w 3153398"/>
                <a:gd name="connsiteY0" fmla="*/ 991312 h 1914258"/>
                <a:gd name="connsiteX1" fmla="*/ 196553 w 3153398"/>
                <a:gd name="connsiteY1" fmla="*/ 854579 h 1914258"/>
                <a:gd name="connsiteX2" fmla="*/ 452927 w 3153398"/>
                <a:gd name="connsiteY2" fmla="*/ 760575 h 1914258"/>
                <a:gd name="connsiteX3" fmla="*/ 683663 w 3153398"/>
                <a:gd name="connsiteY3" fmla="*/ 623843 h 1914258"/>
                <a:gd name="connsiteX4" fmla="*/ 743484 w 3153398"/>
                <a:gd name="connsiteY4" fmla="*/ 478564 h 1914258"/>
                <a:gd name="connsiteX5" fmla="*/ 786213 w 3153398"/>
                <a:gd name="connsiteY5" fmla="*/ 461473 h 1914258"/>
                <a:gd name="connsiteX6" fmla="*/ 965674 w 3153398"/>
                <a:gd name="connsiteY6" fmla="*/ 427289 h 1914258"/>
                <a:gd name="connsiteX7" fmla="*/ 1153682 w 3153398"/>
                <a:gd name="connsiteY7" fmla="*/ 341831 h 1914258"/>
                <a:gd name="connsiteX8" fmla="*/ 1307506 w 3153398"/>
                <a:gd name="connsiteY8" fmla="*/ 239282 h 1914258"/>
                <a:gd name="connsiteX9" fmla="*/ 1384418 w 3153398"/>
                <a:gd name="connsiteY9" fmla="*/ 230736 h 1914258"/>
                <a:gd name="connsiteX10" fmla="*/ 1615155 w 3153398"/>
                <a:gd name="connsiteY10" fmla="*/ 128187 h 1914258"/>
                <a:gd name="connsiteX11" fmla="*/ 1734796 w 3153398"/>
                <a:gd name="connsiteY11" fmla="*/ 0 h 1914258"/>
                <a:gd name="connsiteX12" fmla="*/ 1974078 w 3153398"/>
                <a:gd name="connsiteY12" fmla="*/ 51274 h 1914258"/>
                <a:gd name="connsiteX13" fmla="*/ 2170631 w 3153398"/>
                <a:gd name="connsiteY13" fmla="*/ 85458 h 1914258"/>
                <a:gd name="connsiteX14" fmla="*/ 2597921 w 3153398"/>
                <a:gd name="connsiteY14" fmla="*/ 188007 h 1914258"/>
                <a:gd name="connsiteX15" fmla="*/ 2597921 w 3153398"/>
                <a:gd name="connsiteY15" fmla="*/ 264919 h 1914258"/>
                <a:gd name="connsiteX16" fmla="*/ 2862841 w 3153398"/>
                <a:gd name="connsiteY16" fmla="*/ 410198 h 1914258"/>
                <a:gd name="connsiteX17" fmla="*/ 2897024 w 3153398"/>
                <a:gd name="connsiteY17" fmla="*/ 478564 h 1914258"/>
                <a:gd name="connsiteX18" fmla="*/ 3025211 w 3153398"/>
                <a:gd name="connsiteY18" fmla="*/ 683663 h 1914258"/>
                <a:gd name="connsiteX19" fmla="*/ 3025211 w 3153398"/>
                <a:gd name="connsiteY19" fmla="*/ 683663 h 1914258"/>
                <a:gd name="connsiteX20" fmla="*/ 3127760 w 3153398"/>
                <a:gd name="connsiteY20" fmla="*/ 905854 h 1914258"/>
                <a:gd name="connsiteX21" fmla="*/ 3153398 w 3153398"/>
                <a:gd name="connsiteY21" fmla="*/ 999858 h 1914258"/>
                <a:gd name="connsiteX22" fmla="*/ 3153398 w 3153398"/>
                <a:gd name="connsiteY22" fmla="*/ 1247686 h 1914258"/>
                <a:gd name="connsiteX23" fmla="*/ 3153398 w 3153398"/>
                <a:gd name="connsiteY23" fmla="*/ 1256231 h 1914258"/>
                <a:gd name="connsiteX24" fmla="*/ 3085031 w 3153398"/>
                <a:gd name="connsiteY24" fmla="*/ 1298960 h 1914258"/>
                <a:gd name="connsiteX25" fmla="*/ 3042302 w 3153398"/>
                <a:gd name="connsiteY25" fmla="*/ 1307506 h 1914258"/>
                <a:gd name="connsiteX26" fmla="*/ 3025211 w 3153398"/>
                <a:gd name="connsiteY26" fmla="*/ 1324598 h 1914258"/>
                <a:gd name="connsiteX27" fmla="*/ 3085031 w 3153398"/>
                <a:gd name="connsiteY27" fmla="*/ 1512605 h 1914258"/>
                <a:gd name="connsiteX28" fmla="*/ 2948299 w 3153398"/>
                <a:gd name="connsiteY28" fmla="*/ 1589517 h 1914258"/>
                <a:gd name="connsiteX29" fmla="*/ 2700471 w 3153398"/>
                <a:gd name="connsiteY29" fmla="*/ 1632246 h 1914258"/>
                <a:gd name="connsiteX30" fmla="*/ 2683379 w 3153398"/>
                <a:gd name="connsiteY30" fmla="*/ 1760433 h 1914258"/>
                <a:gd name="connsiteX31" fmla="*/ 2538101 w 3153398"/>
                <a:gd name="connsiteY31" fmla="*/ 1786071 h 1914258"/>
                <a:gd name="connsiteX32" fmla="*/ 2435551 w 3153398"/>
                <a:gd name="connsiteY32" fmla="*/ 1760433 h 1914258"/>
                <a:gd name="connsiteX33" fmla="*/ 2367185 w 3153398"/>
                <a:gd name="connsiteY33" fmla="*/ 1794617 h 1914258"/>
                <a:gd name="connsiteX34" fmla="*/ 2290272 w 3153398"/>
                <a:gd name="connsiteY34" fmla="*/ 1803162 h 1914258"/>
                <a:gd name="connsiteX35" fmla="*/ 2196269 w 3153398"/>
                <a:gd name="connsiteY35" fmla="*/ 1854437 h 1914258"/>
                <a:gd name="connsiteX36" fmla="*/ 2179177 w 3153398"/>
                <a:gd name="connsiteY36" fmla="*/ 1854437 h 1914258"/>
                <a:gd name="connsiteX37" fmla="*/ 2119357 w 3153398"/>
                <a:gd name="connsiteY37" fmla="*/ 1854437 h 1914258"/>
                <a:gd name="connsiteX38" fmla="*/ 1931349 w 3153398"/>
                <a:gd name="connsiteY38" fmla="*/ 1871529 h 1914258"/>
                <a:gd name="connsiteX39" fmla="*/ 1683521 w 3153398"/>
                <a:gd name="connsiteY39" fmla="*/ 1751888 h 1914258"/>
                <a:gd name="connsiteX40" fmla="*/ 1623701 w 3153398"/>
                <a:gd name="connsiteY40" fmla="*/ 1837346 h 1914258"/>
                <a:gd name="connsiteX41" fmla="*/ 1598063 w 3153398"/>
                <a:gd name="connsiteY41" fmla="*/ 1880074 h 1914258"/>
                <a:gd name="connsiteX42" fmla="*/ 1580972 w 3153398"/>
                <a:gd name="connsiteY42" fmla="*/ 1914258 h 1914258"/>
                <a:gd name="connsiteX43" fmla="*/ 1538243 w 3153398"/>
                <a:gd name="connsiteY43" fmla="*/ 1914258 h 1914258"/>
                <a:gd name="connsiteX44" fmla="*/ 1469876 w 3153398"/>
                <a:gd name="connsiteY44" fmla="*/ 1871529 h 1914258"/>
                <a:gd name="connsiteX45" fmla="*/ 1435693 w 3153398"/>
                <a:gd name="connsiteY45" fmla="*/ 1845891 h 1914258"/>
                <a:gd name="connsiteX46" fmla="*/ 1410056 w 3153398"/>
                <a:gd name="connsiteY46" fmla="*/ 1828800 h 1914258"/>
                <a:gd name="connsiteX47" fmla="*/ 1375872 w 3153398"/>
                <a:gd name="connsiteY47" fmla="*/ 1803162 h 1914258"/>
                <a:gd name="connsiteX48" fmla="*/ 1324598 w 3153398"/>
                <a:gd name="connsiteY48" fmla="*/ 1768979 h 1914258"/>
                <a:gd name="connsiteX49" fmla="*/ 1256231 w 3153398"/>
                <a:gd name="connsiteY49" fmla="*/ 1709159 h 1914258"/>
                <a:gd name="connsiteX50" fmla="*/ 1085315 w 3153398"/>
                <a:gd name="connsiteY50" fmla="*/ 1692067 h 1914258"/>
                <a:gd name="connsiteX51" fmla="*/ 1034041 w 3153398"/>
                <a:gd name="connsiteY51" fmla="*/ 1683521 h 1914258"/>
                <a:gd name="connsiteX52" fmla="*/ 991312 w 3153398"/>
                <a:gd name="connsiteY52" fmla="*/ 1674975 h 1914258"/>
                <a:gd name="connsiteX53" fmla="*/ 940037 w 3153398"/>
                <a:gd name="connsiteY53" fmla="*/ 1657884 h 1914258"/>
                <a:gd name="connsiteX54" fmla="*/ 871671 w 3153398"/>
                <a:gd name="connsiteY54" fmla="*/ 1546789 h 1914258"/>
                <a:gd name="connsiteX55" fmla="*/ 811850 w 3153398"/>
                <a:gd name="connsiteY55" fmla="*/ 1486968 h 1914258"/>
                <a:gd name="connsiteX56" fmla="*/ 786213 w 3153398"/>
                <a:gd name="connsiteY56" fmla="*/ 1452785 h 1914258"/>
                <a:gd name="connsiteX57" fmla="*/ 777667 w 3153398"/>
                <a:gd name="connsiteY57" fmla="*/ 1444239 h 1914258"/>
                <a:gd name="connsiteX58" fmla="*/ 692209 w 3153398"/>
                <a:gd name="connsiteY58" fmla="*/ 1410056 h 1914258"/>
                <a:gd name="connsiteX59" fmla="*/ 692209 w 3153398"/>
                <a:gd name="connsiteY59" fmla="*/ 1410056 h 1914258"/>
                <a:gd name="connsiteX60" fmla="*/ 410198 w 3153398"/>
                <a:gd name="connsiteY60" fmla="*/ 1367327 h 1914258"/>
                <a:gd name="connsiteX61" fmla="*/ 316194 w 3153398"/>
                <a:gd name="connsiteY61" fmla="*/ 1324598 h 1914258"/>
                <a:gd name="connsiteX62" fmla="*/ 247828 w 3153398"/>
                <a:gd name="connsiteY62" fmla="*/ 1290415 h 1914258"/>
                <a:gd name="connsiteX63" fmla="*/ 222190 w 3153398"/>
                <a:gd name="connsiteY63" fmla="*/ 1273323 h 1914258"/>
                <a:gd name="connsiteX64" fmla="*/ 205099 w 3153398"/>
                <a:gd name="connsiteY64" fmla="*/ 1230594 h 1914258"/>
                <a:gd name="connsiteX65" fmla="*/ 196553 w 3153398"/>
                <a:gd name="connsiteY65" fmla="*/ 1213503 h 1914258"/>
                <a:gd name="connsiteX66" fmla="*/ 188007 w 3153398"/>
                <a:gd name="connsiteY66" fmla="*/ 1170774 h 1914258"/>
                <a:gd name="connsiteX67" fmla="*/ 94003 w 3153398"/>
                <a:gd name="connsiteY67" fmla="*/ 1196411 h 1914258"/>
                <a:gd name="connsiteX68" fmla="*/ 34183 w 3153398"/>
                <a:gd name="connsiteY68" fmla="*/ 1076770 h 1914258"/>
                <a:gd name="connsiteX69" fmla="*/ 0 w 3153398"/>
                <a:gd name="connsiteY69" fmla="*/ 991312 h 19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153398" h="1914258">
                  <a:moveTo>
                    <a:pt x="0" y="991312"/>
                  </a:moveTo>
                  <a:lnTo>
                    <a:pt x="196553" y="854579"/>
                  </a:lnTo>
                  <a:lnTo>
                    <a:pt x="452927" y="760575"/>
                  </a:lnTo>
                  <a:lnTo>
                    <a:pt x="683663" y="623843"/>
                  </a:lnTo>
                  <a:lnTo>
                    <a:pt x="743484" y="478564"/>
                  </a:lnTo>
                  <a:lnTo>
                    <a:pt x="786213" y="461473"/>
                  </a:lnTo>
                  <a:lnTo>
                    <a:pt x="965674" y="427289"/>
                  </a:lnTo>
                  <a:lnTo>
                    <a:pt x="1153682" y="341831"/>
                  </a:lnTo>
                  <a:lnTo>
                    <a:pt x="1307506" y="239282"/>
                  </a:lnTo>
                  <a:lnTo>
                    <a:pt x="1384418" y="230736"/>
                  </a:lnTo>
                  <a:lnTo>
                    <a:pt x="1615155" y="128187"/>
                  </a:lnTo>
                  <a:lnTo>
                    <a:pt x="1734796" y="0"/>
                  </a:lnTo>
                  <a:lnTo>
                    <a:pt x="1974078" y="51274"/>
                  </a:lnTo>
                  <a:lnTo>
                    <a:pt x="2170631" y="85458"/>
                  </a:lnTo>
                  <a:lnTo>
                    <a:pt x="2597921" y="188007"/>
                  </a:lnTo>
                  <a:lnTo>
                    <a:pt x="2597921" y="264919"/>
                  </a:lnTo>
                  <a:lnTo>
                    <a:pt x="2862841" y="410198"/>
                  </a:lnTo>
                  <a:lnTo>
                    <a:pt x="2897024" y="478564"/>
                  </a:lnTo>
                  <a:lnTo>
                    <a:pt x="3025211" y="683663"/>
                  </a:lnTo>
                  <a:lnTo>
                    <a:pt x="3025211" y="683663"/>
                  </a:lnTo>
                  <a:lnTo>
                    <a:pt x="3127760" y="905854"/>
                  </a:lnTo>
                  <a:lnTo>
                    <a:pt x="3153398" y="999858"/>
                  </a:lnTo>
                  <a:lnTo>
                    <a:pt x="3153398" y="1247686"/>
                  </a:lnTo>
                  <a:lnTo>
                    <a:pt x="3153398" y="1256231"/>
                  </a:lnTo>
                  <a:cubicBezTo>
                    <a:pt x="3130609" y="1270474"/>
                    <a:pt x="3109431" y="1287698"/>
                    <a:pt x="3085031" y="1298960"/>
                  </a:cubicBezTo>
                  <a:cubicBezTo>
                    <a:pt x="3071843" y="1305047"/>
                    <a:pt x="3042302" y="1307506"/>
                    <a:pt x="3042302" y="1307506"/>
                  </a:cubicBezTo>
                  <a:lnTo>
                    <a:pt x="3025211" y="1324598"/>
                  </a:lnTo>
                  <a:lnTo>
                    <a:pt x="3085031" y="1512605"/>
                  </a:lnTo>
                  <a:lnTo>
                    <a:pt x="2948299" y="1589517"/>
                  </a:lnTo>
                  <a:lnTo>
                    <a:pt x="2700471" y="1632246"/>
                  </a:lnTo>
                  <a:lnTo>
                    <a:pt x="2683379" y="1760433"/>
                  </a:lnTo>
                  <a:lnTo>
                    <a:pt x="2538101" y="1786071"/>
                  </a:lnTo>
                  <a:lnTo>
                    <a:pt x="2435551" y="1760433"/>
                  </a:lnTo>
                  <a:lnTo>
                    <a:pt x="2367185" y="1794617"/>
                  </a:lnTo>
                  <a:lnTo>
                    <a:pt x="2290272" y="1803162"/>
                  </a:lnTo>
                  <a:cubicBezTo>
                    <a:pt x="2239296" y="1839574"/>
                    <a:pt x="2245405" y="1846248"/>
                    <a:pt x="2196269" y="1854437"/>
                  </a:cubicBezTo>
                  <a:cubicBezTo>
                    <a:pt x="2190649" y="1855374"/>
                    <a:pt x="2184874" y="1854437"/>
                    <a:pt x="2179177" y="1854437"/>
                  </a:cubicBezTo>
                  <a:lnTo>
                    <a:pt x="2119357" y="1854437"/>
                  </a:lnTo>
                  <a:cubicBezTo>
                    <a:pt x="2006294" y="1879562"/>
                    <a:pt x="2068707" y="1871529"/>
                    <a:pt x="1931349" y="1871529"/>
                  </a:cubicBezTo>
                  <a:lnTo>
                    <a:pt x="1683521" y="1751888"/>
                  </a:lnTo>
                  <a:cubicBezTo>
                    <a:pt x="1567417" y="1887341"/>
                    <a:pt x="1660776" y="1763196"/>
                    <a:pt x="1623701" y="1837346"/>
                  </a:cubicBezTo>
                  <a:cubicBezTo>
                    <a:pt x="1616273" y="1852202"/>
                    <a:pt x="1606129" y="1865554"/>
                    <a:pt x="1598063" y="1880074"/>
                  </a:cubicBezTo>
                  <a:cubicBezTo>
                    <a:pt x="1591876" y="1891210"/>
                    <a:pt x="1580972" y="1914258"/>
                    <a:pt x="1580972" y="1914258"/>
                  </a:cubicBezTo>
                  <a:lnTo>
                    <a:pt x="1538243" y="1914258"/>
                  </a:lnTo>
                  <a:cubicBezTo>
                    <a:pt x="1515454" y="1900015"/>
                    <a:pt x="1492236" y="1886436"/>
                    <a:pt x="1469876" y="1871529"/>
                  </a:cubicBezTo>
                  <a:cubicBezTo>
                    <a:pt x="1458025" y="1863628"/>
                    <a:pt x="1447283" y="1854170"/>
                    <a:pt x="1435693" y="1845891"/>
                  </a:cubicBezTo>
                  <a:cubicBezTo>
                    <a:pt x="1427336" y="1839921"/>
                    <a:pt x="1418414" y="1834770"/>
                    <a:pt x="1410056" y="1828800"/>
                  </a:cubicBezTo>
                  <a:cubicBezTo>
                    <a:pt x="1398466" y="1820521"/>
                    <a:pt x="1387541" y="1811330"/>
                    <a:pt x="1375872" y="1803162"/>
                  </a:cubicBezTo>
                  <a:cubicBezTo>
                    <a:pt x="1359044" y="1791382"/>
                    <a:pt x="1324598" y="1768979"/>
                    <a:pt x="1324598" y="1768979"/>
                  </a:cubicBezTo>
                  <a:lnTo>
                    <a:pt x="1256231" y="1709159"/>
                  </a:lnTo>
                  <a:cubicBezTo>
                    <a:pt x="1205663" y="1704562"/>
                    <a:pt x="1136827" y="1698935"/>
                    <a:pt x="1085315" y="1692067"/>
                  </a:cubicBezTo>
                  <a:cubicBezTo>
                    <a:pt x="1068140" y="1689777"/>
                    <a:pt x="1051089" y="1686621"/>
                    <a:pt x="1034041" y="1683521"/>
                  </a:cubicBezTo>
                  <a:cubicBezTo>
                    <a:pt x="1019750" y="1680923"/>
                    <a:pt x="991312" y="1674975"/>
                    <a:pt x="991312" y="1674975"/>
                  </a:cubicBezTo>
                  <a:lnTo>
                    <a:pt x="940037" y="1657884"/>
                  </a:lnTo>
                  <a:cubicBezTo>
                    <a:pt x="917248" y="1620852"/>
                    <a:pt x="902417" y="1577535"/>
                    <a:pt x="871671" y="1546789"/>
                  </a:cubicBezTo>
                  <a:cubicBezTo>
                    <a:pt x="851731" y="1526849"/>
                    <a:pt x="828770" y="1509528"/>
                    <a:pt x="811850" y="1486968"/>
                  </a:cubicBezTo>
                  <a:lnTo>
                    <a:pt x="786213" y="1452785"/>
                  </a:lnTo>
                  <a:lnTo>
                    <a:pt x="777667" y="1444239"/>
                  </a:lnTo>
                  <a:cubicBezTo>
                    <a:pt x="703337" y="1416365"/>
                    <a:pt x="731070" y="1429486"/>
                    <a:pt x="692209" y="1410056"/>
                  </a:cubicBezTo>
                  <a:lnTo>
                    <a:pt x="692209" y="1410056"/>
                  </a:lnTo>
                  <a:lnTo>
                    <a:pt x="410198" y="1367327"/>
                  </a:lnTo>
                  <a:lnTo>
                    <a:pt x="316194" y="1324598"/>
                  </a:lnTo>
                  <a:cubicBezTo>
                    <a:pt x="293405" y="1313204"/>
                    <a:pt x="270195" y="1302615"/>
                    <a:pt x="247828" y="1290415"/>
                  </a:cubicBezTo>
                  <a:cubicBezTo>
                    <a:pt x="238811" y="1285497"/>
                    <a:pt x="228160" y="1281681"/>
                    <a:pt x="222190" y="1273323"/>
                  </a:cubicBezTo>
                  <a:cubicBezTo>
                    <a:pt x="213274" y="1260840"/>
                    <a:pt x="211142" y="1244694"/>
                    <a:pt x="205099" y="1230594"/>
                  </a:cubicBezTo>
                  <a:cubicBezTo>
                    <a:pt x="202590" y="1224739"/>
                    <a:pt x="199402" y="1219200"/>
                    <a:pt x="196553" y="1213503"/>
                  </a:cubicBezTo>
                  <a:lnTo>
                    <a:pt x="188007" y="1170774"/>
                  </a:lnTo>
                  <a:cubicBezTo>
                    <a:pt x="111639" y="1199412"/>
                    <a:pt x="143979" y="1196411"/>
                    <a:pt x="94003" y="1196411"/>
                  </a:cubicBezTo>
                  <a:lnTo>
                    <a:pt x="34183" y="1076770"/>
                  </a:lnTo>
                  <a:lnTo>
                    <a:pt x="0" y="991312"/>
                  </a:lnTo>
                  <a:close/>
                </a:path>
              </a:pathLst>
            </a:custGeom>
            <a:solidFill>
              <a:srgbClr val="37E937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5792296" y="3123240"/>
              <a:ext cx="2115949" cy="1130801"/>
            </a:xfrm>
            <a:custGeom>
              <a:avLst/>
              <a:gdLst>
                <a:gd name="connsiteX0" fmla="*/ 0 w 3153398"/>
                <a:gd name="connsiteY0" fmla="*/ 991312 h 1914258"/>
                <a:gd name="connsiteX1" fmla="*/ 196553 w 3153398"/>
                <a:gd name="connsiteY1" fmla="*/ 854579 h 1914258"/>
                <a:gd name="connsiteX2" fmla="*/ 452927 w 3153398"/>
                <a:gd name="connsiteY2" fmla="*/ 760575 h 1914258"/>
                <a:gd name="connsiteX3" fmla="*/ 683663 w 3153398"/>
                <a:gd name="connsiteY3" fmla="*/ 623843 h 1914258"/>
                <a:gd name="connsiteX4" fmla="*/ 743484 w 3153398"/>
                <a:gd name="connsiteY4" fmla="*/ 478564 h 1914258"/>
                <a:gd name="connsiteX5" fmla="*/ 786213 w 3153398"/>
                <a:gd name="connsiteY5" fmla="*/ 461473 h 1914258"/>
                <a:gd name="connsiteX6" fmla="*/ 965674 w 3153398"/>
                <a:gd name="connsiteY6" fmla="*/ 427289 h 1914258"/>
                <a:gd name="connsiteX7" fmla="*/ 1153682 w 3153398"/>
                <a:gd name="connsiteY7" fmla="*/ 341831 h 1914258"/>
                <a:gd name="connsiteX8" fmla="*/ 1307506 w 3153398"/>
                <a:gd name="connsiteY8" fmla="*/ 239282 h 1914258"/>
                <a:gd name="connsiteX9" fmla="*/ 1384418 w 3153398"/>
                <a:gd name="connsiteY9" fmla="*/ 230736 h 1914258"/>
                <a:gd name="connsiteX10" fmla="*/ 1615155 w 3153398"/>
                <a:gd name="connsiteY10" fmla="*/ 128187 h 1914258"/>
                <a:gd name="connsiteX11" fmla="*/ 1734796 w 3153398"/>
                <a:gd name="connsiteY11" fmla="*/ 0 h 1914258"/>
                <a:gd name="connsiteX12" fmla="*/ 1974078 w 3153398"/>
                <a:gd name="connsiteY12" fmla="*/ 51274 h 1914258"/>
                <a:gd name="connsiteX13" fmla="*/ 2170631 w 3153398"/>
                <a:gd name="connsiteY13" fmla="*/ 85458 h 1914258"/>
                <a:gd name="connsiteX14" fmla="*/ 2597921 w 3153398"/>
                <a:gd name="connsiteY14" fmla="*/ 188007 h 1914258"/>
                <a:gd name="connsiteX15" fmla="*/ 2597921 w 3153398"/>
                <a:gd name="connsiteY15" fmla="*/ 264919 h 1914258"/>
                <a:gd name="connsiteX16" fmla="*/ 2862841 w 3153398"/>
                <a:gd name="connsiteY16" fmla="*/ 410198 h 1914258"/>
                <a:gd name="connsiteX17" fmla="*/ 2897024 w 3153398"/>
                <a:gd name="connsiteY17" fmla="*/ 478564 h 1914258"/>
                <a:gd name="connsiteX18" fmla="*/ 3025211 w 3153398"/>
                <a:gd name="connsiteY18" fmla="*/ 683663 h 1914258"/>
                <a:gd name="connsiteX19" fmla="*/ 3025211 w 3153398"/>
                <a:gd name="connsiteY19" fmla="*/ 683663 h 1914258"/>
                <a:gd name="connsiteX20" fmla="*/ 3127760 w 3153398"/>
                <a:gd name="connsiteY20" fmla="*/ 905854 h 1914258"/>
                <a:gd name="connsiteX21" fmla="*/ 3153398 w 3153398"/>
                <a:gd name="connsiteY21" fmla="*/ 999858 h 1914258"/>
                <a:gd name="connsiteX22" fmla="*/ 3153398 w 3153398"/>
                <a:gd name="connsiteY22" fmla="*/ 1247686 h 1914258"/>
                <a:gd name="connsiteX23" fmla="*/ 3153398 w 3153398"/>
                <a:gd name="connsiteY23" fmla="*/ 1256231 h 1914258"/>
                <a:gd name="connsiteX24" fmla="*/ 3085031 w 3153398"/>
                <a:gd name="connsiteY24" fmla="*/ 1298960 h 1914258"/>
                <a:gd name="connsiteX25" fmla="*/ 3042302 w 3153398"/>
                <a:gd name="connsiteY25" fmla="*/ 1307506 h 1914258"/>
                <a:gd name="connsiteX26" fmla="*/ 3025211 w 3153398"/>
                <a:gd name="connsiteY26" fmla="*/ 1324598 h 1914258"/>
                <a:gd name="connsiteX27" fmla="*/ 3085031 w 3153398"/>
                <a:gd name="connsiteY27" fmla="*/ 1512605 h 1914258"/>
                <a:gd name="connsiteX28" fmla="*/ 2948299 w 3153398"/>
                <a:gd name="connsiteY28" fmla="*/ 1589517 h 1914258"/>
                <a:gd name="connsiteX29" fmla="*/ 2700471 w 3153398"/>
                <a:gd name="connsiteY29" fmla="*/ 1632246 h 1914258"/>
                <a:gd name="connsiteX30" fmla="*/ 2683379 w 3153398"/>
                <a:gd name="connsiteY30" fmla="*/ 1760433 h 1914258"/>
                <a:gd name="connsiteX31" fmla="*/ 2538101 w 3153398"/>
                <a:gd name="connsiteY31" fmla="*/ 1786071 h 1914258"/>
                <a:gd name="connsiteX32" fmla="*/ 2435551 w 3153398"/>
                <a:gd name="connsiteY32" fmla="*/ 1760433 h 1914258"/>
                <a:gd name="connsiteX33" fmla="*/ 2367185 w 3153398"/>
                <a:gd name="connsiteY33" fmla="*/ 1794617 h 1914258"/>
                <a:gd name="connsiteX34" fmla="*/ 2290272 w 3153398"/>
                <a:gd name="connsiteY34" fmla="*/ 1803162 h 1914258"/>
                <a:gd name="connsiteX35" fmla="*/ 2196269 w 3153398"/>
                <a:gd name="connsiteY35" fmla="*/ 1854437 h 1914258"/>
                <a:gd name="connsiteX36" fmla="*/ 2179177 w 3153398"/>
                <a:gd name="connsiteY36" fmla="*/ 1854437 h 1914258"/>
                <a:gd name="connsiteX37" fmla="*/ 2119357 w 3153398"/>
                <a:gd name="connsiteY37" fmla="*/ 1854437 h 1914258"/>
                <a:gd name="connsiteX38" fmla="*/ 1931349 w 3153398"/>
                <a:gd name="connsiteY38" fmla="*/ 1871529 h 1914258"/>
                <a:gd name="connsiteX39" fmla="*/ 1683521 w 3153398"/>
                <a:gd name="connsiteY39" fmla="*/ 1751888 h 1914258"/>
                <a:gd name="connsiteX40" fmla="*/ 1623701 w 3153398"/>
                <a:gd name="connsiteY40" fmla="*/ 1837346 h 1914258"/>
                <a:gd name="connsiteX41" fmla="*/ 1598063 w 3153398"/>
                <a:gd name="connsiteY41" fmla="*/ 1880074 h 1914258"/>
                <a:gd name="connsiteX42" fmla="*/ 1580972 w 3153398"/>
                <a:gd name="connsiteY42" fmla="*/ 1914258 h 1914258"/>
                <a:gd name="connsiteX43" fmla="*/ 1538243 w 3153398"/>
                <a:gd name="connsiteY43" fmla="*/ 1914258 h 1914258"/>
                <a:gd name="connsiteX44" fmla="*/ 1469876 w 3153398"/>
                <a:gd name="connsiteY44" fmla="*/ 1871529 h 1914258"/>
                <a:gd name="connsiteX45" fmla="*/ 1435693 w 3153398"/>
                <a:gd name="connsiteY45" fmla="*/ 1845891 h 1914258"/>
                <a:gd name="connsiteX46" fmla="*/ 1410056 w 3153398"/>
                <a:gd name="connsiteY46" fmla="*/ 1828800 h 1914258"/>
                <a:gd name="connsiteX47" fmla="*/ 1375872 w 3153398"/>
                <a:gd name="connsiteY47" fmla="*/ 1803162 h 1914258"/>
                <a:gd name="connsiteX48" fmla="*/ 1324598 w 3153398"/>
                <a:gd name="connsiteY48" fmla="*/ 1768979 h 1914258"/>
                <a:gd name="connsiteX49" fmla="*/ 1256231 w 3153398"/>
                <a:gd name="connsiteY49" fmla="*/ 1709159 h 1914258"/>
                <a:gd name="connsiteX50" fmla="*/ 1085315 w 3153398"/>
                <a:gd name="connsiteY50" fmla="*/ 1692067 h 1914258"/>
                <a:gd name="connsiteX51" fmla="*/ 1034041 w 3153398"/>
                <a:gd name="connsiteY51" fmla="*/ 1683521 h 1914258"/>
                <a:gd name="connsiteX52" fmla="*/ 991312 w 3153398"/>
                <a:gd name="connsiteY52" fmla="*/ 1674975 h 1914258"/>
                <a:gd name="connsiteX53" fmla="*/ 940037 w 3153398"/>
                <a:gd name="connsiteY53" fmla="*/ 1657884 h 1914258"/>
                <a:gd name="connsiteX54" fmla="*/ 871671 w 3153398"/>
                <a:gd name="connsiteY54" fmla="*/ 1546789 h 1914258"/>
                <a:gd name="connsiteX55" fmla="*/ 811850 w 3153398"/>
                <a:gd name="connsiteY55" fmla="*/ 1486968 h 1914258"/>
                <a:gd name="connsiteX56" fmla="*/ 786213 w 3153398"/>
                <a:gd name="connsiteY56" fmla="*/ 1452785 h 1914258"/>
                <a:gd name="connsiteX57" fmla="*/ 777667 w 3153398"/>
                <a:gd name="connsiteY57" fmla="*/ 1444239 h 1914258"/>
                <a:gd name="connsiteX58" fmla="*/ 692209 w 3153398"/>
                <a:gd name="connsiteY58" fmla="*/ 1410056 h 1914258"/>
                <a:gd name="connsiteX59" fmla="*/ 692209 w 3153398"/>
                <a:gd name="connsiteY59" fmla="*/ 1410056 h 1914258"/>
                <a:gd name="connsiteX60" fmla="*/ 410198 w 3153398"/>
                <a:gd name="connsiteY60" fmla="*/ 1367327 h 1914258"/>
                <a:gd name="connsiteX61" fmla="*/ 316194 w 3153398"/>
                <a:gd name="connsiteY61" fmla="*/ 1324598 h 1914258"/>
                <a:gd name="connsiteX62" fmla="*/ 247828 w 3153398"/>
                <a:gd name="connsiteY62" fmla="*/ 1290415 h 1914258"/>
                <a:gd name="connsiteX63" fmla="*/ 222190 w 3153398"/>
                <a:gd name="connsiteY63" fmla="*/ 1273323 h 1914258"/>
                <a:gd name="connsiteX64" fmla="*/ 205099 w 3153398"/>
                <a:gd name="connsiteY64" fmla="*/ 1230594 h 1914258"/>
                <a:gd name="connsiteX65" fmla="*/ 196553 w 3153398"/>
                <a:gd name="connsiteY65" fmla="*/ 1213503 h 1914258"/>
                <a:gd name="connsiteX66" fmla="*/ 188007 w 3153398"/>
                <a:gd name="connsiteY66" fmla="*/ 1170774 h 1914258"/>
                <a:gd name="connsiteX67" fmla="*/ 94003 w 3153398"/>
                <a:gd name="connsiteY67" fmla="*/ 1196411 h 1914258"/>
                <a:gd name="connsiteX68" fmla="*/ 34183 w 3153398"/>
                <a:gd name="connsiteY68" fmla="*/ 1076770 h 1914258"/>
                <a:gd name="connsiteX69" fmla="*/ 0 w 3153398"/>
                <a:gd name="connsiteY69" fmla="*/ 991312 h 19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153398" h="1914258">
                  <a:moveTo>
                    <a:pt x="0" y="991312"/>
                  </a:moveTo>
                  <a:lnTo>
                    <a:pt x="196553" y="854579"/>
                  </a:lnTo>
                  <a:lnTo>
                    <a:pt x="452927" y="760575"/>
                  </a:lnTo>
                  <a:lnTo>
                    <a:pt x="683663" y="623843"/>
                  </a:lnTo>
                  <a:lnTo>
                    <a:pt x="743484" y="478564"/>
                  </a:lnTo>
                  <a:lnTo>
                    <a:pt x="786213" y="461473"/>
                  </a:lnTo>
                  <a:lnTo>
                    <a:pt x="965674" y="427289"/>
                  </a:lnTo>
                  <a:lnTo>
                    <a:pt x="1153682" y="341831"/>
                  </a:lnTo>
                  <a:lnTo>
                    <a:pt x="1307506" y="239282"/>
                  </a:lnTo>
                  <a:lnTo>
                    <a:pt x="1384418" y="230736"/>
                  </a:lnTo>
                  <a:lnTo>
                    <a:pt x="1615155" y="128187"/>
                  </a:lnTo>
                  <a:lnTo>
                    <a:pt x="1734796" y="0"/>
                  </a:lnTo>
                  <a:lnTo>
                    <a:pt x="1974078" y="51274"/>
                  </a:lnTo>
                  <a:lnTo>
                    <a:pt x="2170631" y="85458"/>
                  </a:lnTo>
                  <a:lnTo>
                    <a:pt x="2597921" y="188007"/>
                  </a:lnTo>
                  <a:lnTo>
                    <a:pt x="2597921" y="264919"/>
                  </a:lnTo>
                  <a:lnTo>
                    <a:pt x="2862841" y="410198"/>
                  </a:lnTo>
                  <a:lnTo>
                    <a:pt x="2897024" y="478564"/>
                  </a:lnTo>
                  <a:lnTo>
                    <a:pt x="3025211" y="683663"/>
                  </a:lnTo>
                  <a:lnTo>
                    <a:pt x="3025211" y="683663"/>
                  </a:lnTo>
                  <a:lnTo>
                    <a:pt x="3127760" y="905854"/>
                  </a:lnTo>
                  <a:lnTo>
                    <a:pt x="3153398" y="999858"/>
                  </a:lnTo>
                  <a:lnTo>
                    <a:pt x="3153398" y="1247686"/>
                  </a:lnTo>
                  <a:lnTo>
                    <a:pt x="3153398" y="1256231"/>
                  </a:lnTo>
                  <a:cubicBezTo>
                    <a:pt x="3130609" y="1270474"/>
                    <a:pt x="3109431" y="1287698"/>
                    <a:pt x="3085031" y="1298960"/>
                  </a:cubicBezTo>
                  <a:cubicBezTo>
                    <a:pt x="3071843" y="1305047"/>
                    <a:pt x="3042302" y="1307506"/>
                    <a:pt x="3042302" y="1307506"/>
                  </a:cubicBezTo>
                  <a:lnTo>
                    <a:pt x="3025211" y="1324598"/>
                  </a:lnTo>
                  <a:lnTo>
                    <a:pt x="3085031" y="1512605"/>
                  </a:lnTo>
                  <a:lnTo>
                    <a:pt x="2948299" y="1589517"/>
                  </a:lnTo>
                  <a:lnTo>
                    <a:pt x="2700471" y="1632246"/>
                  </a:lnTo>
                  <a:lnTo>
                    <a:pt x="2683379" y="1760433"/>
                  </a:lnTo>
                  <a:lnTo>
                    <a:pt x="2538101" y="1786071"/>
                  </a:lnTo>
                  <a:lnTo>
                    <a:pt x="2435551" y="1760433"/>
                  </a:lnTo>
                  <a:lnTo>
                    <a:pt x="2367185" y="1794617"/>
                  </a:lnTo>
                  <a:lnTo>
                    <a:pt x="2290272" y="1803162"/>
                  </a:lnTo>
                  <a:cubicBezTo>
                    <a:pt x="2239296" y="1839574"/>
                    <a:pt x="2245405" y="1846248"/>
                    <a:pt x="2196269" y="1854437"/>
                  </a:cubicBezTo>
                  <a:cubicBezTo>
                    <a:pt x="2190649" y="1855374"/>
                    <a:pt x="2184874" y="1854437"/>
                    <a:pt x="2179177" y="1854437"/>
                  </a:cubicBezTo>
                  <a:lnTo>
                    <a:pt x="2119357" y="1854437"/>
                  </a:lnTo>
                  <a:cubicBezTo>
                    <a:pt x="2006294" y="1879562"/>
                    <a:pt x="2068707" y="1871529"/>
                    <a:pt x="1931349" y="1871529"/>
                  </a:cubicBezTo>
                  <a:lnTo>
                    <a:pt x="1683521" y="1751888"/>
                  </a:lnTo>
                  <a:cubicBezTo>
                    <a:pt x="1567417" y="1887341"/>
                    <a:pt x="1660776" y="1763196"/>
                    <a:pt x="1623701" y="1837346"/>
                  </a:cubicBezTo>
                  <a:cubicBezTo>
                    <a:pt x="1616273" y="1852202"/>
                    <a:pt x="1606129" y="1865554"/>
                    <a:pt x="1598063" y="1880074"/>
                  </a:cubicBezTo>
                  <a:cubicBezTo>
                    <a:pt x="1591876" y="1891210"/>
                    <a:pt x="1580972" y="1914258"/>
                    <a:pt x="1580972" y="1914258"/>
                  </a:cubicBezTo>
                  <a:lnTo>
                    <a:pt x="1538243" y="1914258"/>
                  </a:lnTo>
                  <a:cubicBezTo>
                    <a:pt x="1515454" y="1900015"/>
                    <a:pt x="1492236" y="1886436"/>
                    <a:pt x="1469876" y="1871529"/>
                  </a:cubicBezTo>
                  <a:cubicBezTo>
                    <a:pt x="1458025" y="1863628"/>
                    <a:pt x="1447283" y="1854170"/>
                    <a:pt x="1435693" y="1845891"/>
                  </a:cubicBezTo>
                  <a:cubicBezTo>
                    <a:pt x="1427336" y="1839921"/>
                    <a:pt x="1418414" y="1834770"/>
                    <a:pt x="1410056" y="1828800"/>
                  </a:cubicBezTo>
                  <a:cubicBezTo>
                    <a:pt x="1398466" y="1820521"/>
                    <a:pt x="1387541" y="1811330"/>
                    <a:pt x="1375872" y="1803162"/>
                  </a:cubicBezTo>
                  <a:cubicBezTo>
                    <a:pt x="1359044" y="1791382"/>
                    <a:pt x="1324598" y="1768979"/>
                    <a:pt x="1324598" y="1768979"/>
                  </a:cubicBezTo>
                  <a:lnTo>
                    <a:pt x="1256231" y="1709159"/>
                  </a:lnTo>
                  <a:cubicBezTo>
                    <a:pt x="1205663" y="1704562"/>
                    <a:pt x="1136827" y="1698935"/>
                    <a:pt x="1085315" y="1692067"/>
                  </a:cubicBezTo>
                  <a:cubicBezTo>
                    <a:pt x="1068140" y="1689777"/>
                    <a:pt x="1051089" y="1686621"/>
                    <a:pt x="1034041" y="1683521"/>
                  </a:cubicBezTo>
                  <a:cubicBezTo>
                    <a:pt x="1019750" y="1680923"/>
                    <a:pt x="991312" y="1674975"/>
                    <a:pt x="991312" y="1674975"/>
                  </a:cubicBezTo>
                  <a:lnTo>
                    <a:pt x="940037" y="1657884"/>
                  </a:lnTo>
                  <a:cubicBezTo>
                    <a:pt x="917248" y="1620852"/>
                    <a:pt x="902417" y="1577535"/>
                    <a:pt x="871671" y="1546789"/>
                  </a:cubicBezTo>
                  <a:cubicBezTo>
                    <a:pt x="851731" y="1526849"/>
                    <a:pt x="828770" y="1509528"/>
                    <a:pt x="811850" y="1486968"/>
                  </a:cubicBezTo>
                  <a:lnTo>
                    <a:pt x="786213" y="1452785"/>
                  </a:lnTo>
                  <a:lnTo>
                    <a:pt x="777667" y="1444239"/>
                  </a:lnTo>
                  <a:cubicBezTo>
                    <a:pt x="703337" y="1416365"/>
                    <a:pt x="731070" y="1429486"/>
                    <a:pt x="692209" y="1410056"/>
                  </a:cubicBezTo>
                  <a:lnTo>
                    <a:pt x="692209" y="1410056"/>
                  </a:lnTo>
                  <a:lnTo>
                    <a:pt x="410198" y="1367327"/>
                  </a:lnTo>
                  <a:lnTo>
                    <a:pt x="316194" y="1324598"/>
                  </a:lnTo>
                  <a:cubicBezTo>
                    <a:pt x="293405" y="1313204"/>
                    <a:pt x="270195" y="1302615"/>
                    <a:pt x="247828" y="1290415"/>
                  </a:cubicBezTo>
                  <a:cubicBezTo>
                    <a:pt x="238811" y="1285497"/>
                    <a:pt x="228160" y="1281681"/>
                    <a:pt x="222190" y="1273323"/>
                  </a:cubicBezTo>
                  <a:cubicBezTo>
                    <a:pt x="213274" y="1260840"/>
                    <a:pt x="211142" y="1244694"/>
                    <a:pt x="205099" y="1230594"/>
                  </a:cubicBezTo>
                  <a:cubicBezTo>
                    <a:pt x="202590" y="1224739"/>
                    <a:pt x="199402" y="1219200"/>
                    <a:pt x="196553" y="1213503"/>
                  </a:cubicBezTo>
                  <a:lnTo>
                    <a:pt x="188007" y="1170774"/>
                  </a:lnTo>
                  <a:cubicBezTo>
                    <a:pt x="111639" y="1199412"/>
                    <a:pt x="143979" y="1196411"/>
                    <a:pt x="94003" y="1196411"/>
                  </a:cubicBezTo>
                  <a:lnTo>
                    <a:pt x="34183" y="1076770"/>
                  </a:lnTo>
                  <a:lnTo>
                    <a:pt x="0" y="99131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4" name="Forma livre 43"/>
            <p:cNvSpPr/>
            <p:nvPr/>
          </p:nvSpPr>
          <p:spPr>
            <a:xfrm>
              <a:off x="6170615" y="3422375"/>
              <a:ext cx="941399" cy="565400"/>
            </a:xfrm>
            <a:custGeom>
              <a:avLst/>
              <a:gdLst>
                <a:gd name="connsiteX0" fmla="*/ 0 w 3153398"/>
                <a:gd name="connsiteY0" fmla="*/ 991312 h 1914258"/>
                <a:gd name="connsiteX1" fmla="*/ 196553 w 3153398"/>
                <a:gd name="connsiteY1" fmla="*/ 854579 h 1914258"/>
                <a:gd name="connsiteX2" fmla="*/ 452927 w 3153398"/>
                <a:gd name="connsiteY2" fmla="*/ 760575 h 1914258"/>
                <a:gd name="connsiteX3" fmla="*/ 683663 w 3153398"/>
                <a:gd name="connsiteY3" fmla="*/ 623843 h 1914258"/>
                <a:gd name="connsiteX4" fmla="*/ 743484 w 3153398"/>
                <a:gd name="connsiteY4" fmla="*/ 478564 h 1914258"/>
                <a:gd name="connsiteX5" fmla="*/ 786213 w 3153398"/>
                <a:gd name="connsiteY5" fmla="*/ 461473 h 1914258"/>
                <a:gd name="connsiteX6" fmla="*/ 965674 w 3153398"/>
                <a:gd name="connsiteY6" fmla="*/ 427289 h 1914258"/>
                <a:gd name="connsiteX7" fmla="*/ 1153682 w 3153398"/>
                <a:gd name="connsiteY7" fmla="*/ 341831 h 1914258"/>
                <a:gd name="connsiteX8" fmla="*/ 1307506 w 3153398"/>
                <a:gd name="connsiteY8" fmla="*/ 239282 h 1914258"/>
                <a:gd name="connsiteX9" fmla="*/ 1384418 w 3153398"/>
                <a:gd name="connsiteY9" fmla="*/ 230736 h 1914258"/>
                <a:gd name="connsiteX10" fmla="*/ 1615155 w 3153398"/>
                <a:gd name="connsiteY10" fmla="*/ 128187 h 1914258"/>
                <a:gd name="connsiteX11" fmla="*/ 1734796 w 3153398"/>
                <a:gd name="connsiteY11" fmla="*/ 0 h 1914258"/>
                <a:gd name="connsiteX12" fmla="*/ 1974078 w 3153398"/>
                <a:gd name="connsiteY12" fmla="*/ 51274 h 1914258"/>
                <a:gd name="connsiteX13" fmla="*/ 2170631 w 3153398"/>
                <a:gd name="connsiteY13" fmla="*/ 85458 h 1914258"/>
                <a:gd name="connsiteX14" fmla="*/ 2597921 w 3153398"/>
                <a:gd name="connsiteY14" fmla="*/ 188007 h 1914258"/>
                <a:gd name="connsiteX15" fmla="*/ 2597921 w 3153398"/>
                <a:gd name="connsiteY15" fmla="*/ 264919 h 1914258"/>
                <a:gd name="connsiteX16" fmla="*/ 2862841 w 3153398"/>
                <a:gd name="connsiteY16" fmla="*/ 410198 h 1914258"/>
                <a:gd name="connsiteX17" fmla="*/ 2897024 w 3153398"/>
                <a:gd name="connsiteY17" fmla="*/ 478564 h 1914258"/>
                <a:gd name="connsiteX18" fmla="*/ 3025211 w 3153398"/>
                <a:gd name="connsiteY18" fmla="*/ 683663 h 1914258"/>
                <a:gd name="connsiteX19" fmla="*/ 3025211 w 3153398"/>
                <a:gd name="connsiteY19" fmla="*/ 683663 h 1914258"/>
                <a:gd name="connsiteX20" fmla="*/ 3127760 w 3153398"/>
                <a:gd name="connsiteY20" fmla="*/ 905854 h 1914258"/>
                <a:gd name="connsiteX21" fmla="*/ 3153398 w 3153398"/>
                <a:gd name="connsiteY21" fmla="*/ 999858 h 1914258"/>
                <a:gd name="connsiteX22" fmla="*/ 3153398 w 3153398"/>
                <a:gd name="connsiteY22" fmla="*/ 1247686 h 1914258"/>
                <a:gd name="connsiteX23" fmla="*/ 3153398 w 3153398"/>
                <a:gd name="connsiteY23" fmla="*/ 1256231 h 1914258"/>
                <a:gd name="connsiteX24" fmla="*/ 3085031 w 3153398"/>
                <a:gd name="connsiteY24" fmla="*/ 1298960 h 1914258"/>
                <a:gd name="connsiteX25" fmla="*/ 3042302 w 3153398"/>
                <a:gd name="connsiteY25" fmla="*/ 1307506 h 1914258"/>
                <a:gd name="connsiteX26" fmla="*/ 3025211 w 3153398"/>
                <a:gd name="connsiteY26" fmla="*/ 1324598 h 1914258"/>
                <a:gd name="connsiteX27" fmla="*/ 3085031 w 3153398"/>
                <a:gd name="connsiteY27" fmla="*/ 1512605 h 1914258"/>
                <a:gd name="connsiteX28" fmla="*/ 2948299 w 3153398"/>
                <a:gd name="connsiteY28" fmla="*/ 1589517 h 1914258"/>
                <a:gd name="connsiteX29" fmla="*/ 2700471 w 3153398"/>
                <a:gd name="connsiteY29" fmla="*/ 1632246 h 1914258"/>
                <a:gd name="connsiteX30" fmla="*/ 2683379 w 3153398"/>
                <a:gd name="connsiteY30" fmla="*/ 1760433 h 1914258"/>
                <a:gd name="connsiteX31" fmla="*/ 2538101 w 3153398"/>
                <a:gd name="connsiteY31" fmla="*/ 1786071 h 1914258"/>
                <a:gd name="connsiteX32" fmla="*/ 2435551 w 3153398"/>
                <a:gd name="connsiteY32" fmla="*/ 1760433 h 1914258"/>
                <a:gd name="connsiteX33" fmla="*/ 2367185 w 3153398"/>
                <a:gd name="connsiteY33" fmla="*/ 1794617 h 1914258"/>
                <a:gd name="connsiteX34" fmla="*/ 2290272 w 3153398"/>
                <a:gd name="connsiteY34" fmla="*/ 1803162 h 1914258"/>
                <a:gd name="connsiteX35" fmla="*/ 2196269 w 3153398"/>
                <a:gd name="connsiteY35" fmla="*/ 1854437 h 1914258"/>
                <a:gd name="connsiteX36" fmla="*/ 2179177 w 3153398"/>
                <a:gd name="connsiteY36" fmla="*/ 1854437 h 1914258"/>
                <a:gd name="connsiteX37" fmla="*/ 2119357 w 3153398"/>
                <a:gd name="connsiteY37" fmla="*/ 1854437 h 1914258"/>
                <a:gd name="connsiteX38" fmla="*/ 1931349 w 3153398"/>
                <a:gd name="connsiteY38" fmla="*/ 1871529 h 1914258"/>
                <a:gd name="connsiteX39" fmla="*/ 1683521 w 3153398"/>
                <a:gd name="connsiteY39" fmla="*/ 1751888 h 1914258"/>
                <a:gd name="connsiteX40" fmla="*/ 1623701 w 3153398"/>
                <a:gd name="connsiteY40" fmla="*/ 1837346 h 1914258"/>
                <a:gd name="connsiteX41" fmla="*/ 1598063 w 3153398"/>
                <a:gd name="connsiteY41" fmla="*/ 1880074 h 1914258"/>
                <a:gd name="connsiteX42" fmla="*/ 1580972 w 3153398"/>
                <a:gd name="connsiteY42" fmla="*/ 1914258 h 1914258"/>
                <a:gd name="connsiteX43" fmla="*/ 1538243 w 3153398"/>
                <a:gd name="connsiteY43" fmla="*/ 1914258 h 1914258"/>
                <a:gd name="connsiteX44" fmla="*/ 1469876 w 3153398"/>
                <a:gd name="connsiteY44" fmla="*/ 1871529 h 1914258"/>
                <a:gd name="connsiteX45" fmla="*/ 1435693 w 3153398"/>
                <a:gd name="connsiteY45" fmla="*/ 1845891 h 1914258"/>
                <a:gd name="connsiteX46" fmla="*/ 1410056 w 3153398"/>
                <a:gd name="connsiteY46" fmla="*/ 1828800 h 1914258"/>
                <a:gd name="connsiteX47" fmla="*/ 1375872 w 3153398"/>
                <a:gd name="connsiteY47" fmla="*/ 1803162 h 1914258"/>
                <a:gd name="connsiteX48" fmla="*/ 1324598 w 3153398"/>
                <a:gd name="connsiteY48" fmla="*/ 1768979 h 1914258"/>
                <a:gd name="connsiteX49" fmla="*/ 1256231 w 3153398"/>
                <a:gd name="connsiteY49" fmla="*/ 1709159 h 1914258"/>
                <a:gd name="connsiteX50" fmla="*/ 1085315 w 3153398"/>
                <a:gd name="connsiteY50" fmla="*/ 1692067 h 1914258"/>
                <a:gd name="connsiteX51" fmla="*/ 1034041 w 3153398"/>
                <a:gd name="connsiteY51" fmla="*/ 1683521 h 1914258"/>
                <a:gd name="connsiteX52" fmla="*/ 991312 w 3153398"/>
                <a:gd name="connsiteY52" fmla="*/ 1674975 h 1914258"/>
                <a:gd name="connsiteX53" fmla="*/ 940037 w 3153398"/>
                <a:gd name="connsiteY53" fmla="*/ 1657884 h 1914258"/>
                <a:gd name="connsiteX54" fmla="*/ 871671 w 3153398"/>
                <a:gd name="connsiteY54" fmla="*/ 1546789 h 1914258"/>
                <a:gd name="connsiteX55" fmla="*/ 811850 w 3153398"/>
                <a:gd name="connsiteY55" fmla="*/ 1486968 h 1914258"/>
                <a:gd name="connsiteX56" fmla="*/ 786213 w 3153398"/>
                <a:gd name="connsiteY56" fmla="*/ 1452785 h 1914258"/>
                <a:gd name="connsiteX57" fmla="*/ 777667 w 3153398"/>
                <a:gd name="connsiteY57" fmla="*/ 1444239 h 1914258"/>
                <a:gd name="connsiteX58" fmla="*/ 692209 w 3153398"/>
                <a:gd name="connsiteY58" fmla="*/ 1410056 h 1914258"/>
                <a:gd name="connsiteX59" fmla="*/ 692209 w 3153398"/>
                <a:gd name="connsiteY59" fmla="*/ 1410056 h 1914258"/>
                <a:gd name="connsiteX60" fmla="*/ 410198 w 3153398"/>
                <a:gd name="connsiteY60" fmla="*/ 1367327 h 1914258"/>
                <a:gd name="connsiteX61" fmla="*/ 316194 w 3153398"/>
                <a:gd name="connsiteY61" fmla="*/ 1324598 h 1914258"/>
                <a:gd name="connsiteX62" fmla="*/ 247828 w 3153398"/>
                <a:gd name="connsiteY62" fmla="*/ 1290415 h 1914258"/>
                <a:gd name="connsiteX63" fmla="*/ 222190 w 3153398"/>
                <a:gd name="connsiteY63" fmla="*/ 1273323 h 1914258"/>
                <a:gd name="connsiteX64" fmla="*/ 205099 w 3153398"/>
                <a:gd name="connsiteY64" fmla="*/ 1230594 h 1914258"/>
                <a:gd name="connsiteX65" fmla="*/ 196553 w 3153398"/>
                <a:gd name="connsiteY65" fmla="*/ 1213503 h 1914258"/>
                <a:gd name="connsiteX66" fmla="*/ 188007 w 3153398"/>
                <a:gd name="connsiteY66" fmla="*/ 1170774 h 1914258"/>
                <a:gd name="connsiteX67" fmla="*/ 94003 w 3153398"/>
                <a:gd name="connsiteY67" fmla="*/ 1196411 h 1914258"/>
                <a:gd name="connsiteX68" fmla="*/ 34183 w 3153398"/>
                <a:gd name="connsiteY68" fmla="*/ 1076770 h 1914258"/>
                <a:gd name="connsiteX69" fmla="*/ 0 w 3153398"/>
                <a:gd name="connsiteY69" fmla="*/ 991312 h 19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153398" h="1914258">
                  <a:moveTo>
                    <a:pt x="0" y="991312"/>
                  </a:moveTo>
                  <a:lnTo>
                    <a:pt x="196553" y="854579"/>
                  </a:lnTo>
                  <a:lnTo>
                    <a:pt x="452927" y="760575"/>
                  </a:lnTo>
                  <a:lnTo>
                    <a:pt x="683663" y="623843"/>
                  </a:lnTo>
                  <a:lnTo>
                    <a:pt x="743484" y="478564"/>
                  </a:lnTo>
                  <a:lnTo>
                    <a:pt x="786213" y="461473"/>
                  </a:lnTo>
                  <a:lnTo>
                    <a:pt x="965674" y="427289"/>
                  </a:lnTo>
                  <a:lnTo>
                    <a:pt x="1153682" y="341831"/>
                  </a:lnTo>
                  <a:lnTo>
                    <a:pt x="1307506" y="239282"/>
                  </a:lnTo>
                  <a:lnTo>
                    <a:pt x="1384418" y="230736"/>
                  </a:lnTo>
                  <a:lnTo>
                    <a:pt x="1615155" y="128187"/>
                  </a:lnTo>
                  <a:lnTo>
                    <a:pt x="1734796" y="0"/>
                  </a:lnTo>
                  <a:lnTo>
                    <a:pt x="1974078" y="51274"/>
                  </a:lnTo>
                  <a:lnTo>
                    <a:pt x="2170631" y="85458"/>
                  </a:lnTo>
                  <a:lnTo>
                    <a:pt x="2597921" y="188007"/>
                  </a:lnTo>
                  <a:lnTo>
                    <a:pt x="2597921" y="264919"/>
                  </a:lnTo>
                  <a:lnTo>
                    <a:pt x="2862841" y="410198"/>
                  </a:lnTo>
                  <a:lnTo>
                    <a:pt x="2897024" y="478564"/>
                  </a:lnTo>
                  <a:lnTo>
                    <a:pt x="3025211" y="683663"/>
                  </a:lnTo>
                  <a:lnTo>
                    <a:pt x="3025211" y="683663"/>
                  </a:lnTo>
                  <a:lnTo>
                    <a:pt x="3127760" y="905854"/>
                  </a:lnTo>
                  <a:lnTo>
                    <a:pt x="3153398" y="999858"/>
                  </a:lnTo>
                  <a:lnTo>
                    <a:pt x="3153398" y="1247686"/>
                  </a:lnTo>
                  <a:lnTo>
                    <a:pt x="3153398" y="1256231"/>
                  </a:lnTo>
                  <a:cubicBezTo>
                    <a:pt x="3130609" y="1270474"/>
                    <a:pt x="3109431" y="1287698"/>
                    <a:pt x="3085031" y="1298960"/>
                  </a:cubicBezTo>
                  <a:cubicBezTo>
                    <a:pt x="3071843" y="1305047"/>
                    <a:pt x="3042302" y="1307506"/>
                    <a:pt x="3042302" y="1307506"/>
                  </a:cubicBezTo>
                  <a:lnTo>
                    <a:pt x="3025211" y="1324598"/>
                  </a:lnTo>
                  <a:lnTo>
                    <a:pt x="3085031" y="1512605"/>
                  </a:lnTo>
                  <a:lnTo>
                    <a:pt x="2948299" y="1589517"/>
                  </a:lnTo>
                  <a:lnTo>
                    <a:pt x="2700471" y="1632246"/>
                  </a:lnTo>
                  <a:lnTo>
                    <a:pt x="2683379" y="1760433"/>
                  </a:lnTo>
                  <a:lnTo>
                    <a:pt x="2538101" y="1786071"/>
                  </a:lnTo>
                  <a:lnTo>
                    <a:pt x="2435551" y="1760433"/>
                  </a:lnTo>
                  <a:lnTo>
                    <a:pt x="2367185" y="1794617"/>
                  </a:lnTo>
                  <a:lnTo>
                    <a:pt x="2290272" y="1803162"/>
                  </a:lnTo>
                  <a:cubicBezTo>
                    <a:pt x="2239296" y="1839574"/>
                    <a:pt x="2245405" y="1846248"/>
                    <a:pt x="2196269" y="1854437"/>
                  </a:cubicBezTo>
                  <a:cubicBezTo>
                    <a:pt x="2190649" y="1855374"/>
                    <a:pt x="2184874" y="1854437"/>
                    <a:pt x="2179177" y="1854437"/>
                  </a:cubicBezTo>
                  <a:lnTo>
                    <a:pt x="2119357" y="1854437"/>
                  </a:lnTo>
                  <a:cubicBezTo>
                    <a:pt x="2006294" y="1879562"/>
                    <a:pt x="2068707" y="1871529"/>
                    <a:pt x="1931349" y="1871529"/>
                  </a:cubicBezTo>
                  <a:lnTo>
                    <a:pt x="1683521" y="1751888"/>
                  </a:lnTo>
                  <a:cubicBezTo>
                    <a:pt x="1567417" y="1887341"/>
                    <a:pt x="1660776" y="1763196"/>
                    <a:pt x="1623701" y="1837346"/>
                  </a:cubicBezTo>
                  <a:cubicBezTo>
                    <a:pt x="1616273" y="1852202"/>
                    <a:pt x="1606129" y="1865554"/>
                    <a:pt x="1598063" y="1880074"/>
                  </a:cubicBezTo>
                  <a:cubicBezTo>
                    <a:pt x="1591876" y="1891210"/>
                    <a:pt x="1580972" y="1914258"/>
                    <a:pt x="1580972" y="1914258"/>
                  </a:cubicBezTo>
                  <a:lnTo>
                    <a:pt x="1538243" y="1914258"/>
                  </a:lnTo>
                  <a:cubicBezTo>
                    <a:pt x="1515454" y="1900015"/>
                    <a:pt x="1492236" y="1886436"/>
                    <a:pt x="1469876" y="1871529"/>
                  </a:cubicBezTo>
                  <a:cubicBezTo>
                    <a:pt x="1458025" y="1863628"/>
                    <a:pt x="1447283" y="1854170"/>
                    <a:pt x="1435693" y="1845891"/>
                  </a:cubicBezTo>
                  <a:cubicBezTo>
                    <a:pt x="1427336" y="1839921"/>
                    <a:pt x="1418414" y="1834770"/>
                    <a:pt x="1410056" y="1828800"/>
                  </a:cubicBezTo>
                  <a:cubicBezTo>
                    <a:pt x="1398466" y="1820521"/>
                    <a:pt x="1387541" y="1811330"/>
                    <a:pt x="1375872" y="1803162"/>
                  </a:cubicBezTo>
                  <a:cubicBezTo>
                    <a:pt x="1359044" y="1791382"/>
                    <a:pt x="1324598" y="1768979"/>
                    <a:pt x="1324598" y="1768979"/>
                  </a:cubicBezTo>
                  <a:lnTo>
                    <a:pt x="1256231" y="1709159"/>
                  </a:lnTo>
                  <a:cubicBezTo>
                    <a:pt x="1205663" y="1704562"/>
                    <a:pt x="1136827" y="1698935"/>
                    <a:pt x="1085315" y="1692067"/>
                  </a:cubicBezTo>
                  <a:cubicBezTo>
                    <a:pt x="1068140" y="1689777"/>
                    <a:pt x="1051089" y="1686621"/>
                    <a:pt x="1034041" y="1683521"/>
                  </a:cubicBezTo>
                  <a:cubicBezTo>
                    <a:pt x="1019750" y="1680923"/>
                    <a:pt x="991312" y="1674975"/>
                    <a:pt x="991312" y="1674975"/>
                  </a:cubicBezTo>
                  <a:lnTo>
                    <a:pt x="940037" y="1657884"/>
                  </a:lnTo>
                  <a:cubicBezTo>
                    <a:pt x="917248" y="1620852"/>
                    <a:pt x="902417" y="1577535"/>
                    <a:pt x="871671" y="1546789"/>
                  </a:cubicBezTo>
                  <a:cubicBezTo>
                    <a:pt x="851731" y="1526849"/>
                    <a:pt x="828770" y="1509528"/>
                    <a:pt x="811850" y="1486968"/>
                  </a:cubicBezTo>
                  <a:lnTo>
                    <a:pt x="786213" y="1452785"/>
                  </a:lnTo>
                  <a:lnTo>
                    <a:pt x="777667" y="1444239"/>
                  </a:lnTo>
                  <a:cubicBezTo>
                    <a:pt x="703337" y="1416365"/>
                    <a:pt x="731070" y="1429486"/>
                    <a:pt x="692209" y="1410056"/>
                  </a:cubicBezTo>
                  <a:lnTo>
                    <a:pt x="692209" y="1410056"/>
                  </a:lnTo>
                  <a:lnTo>
                    <a:pt x="410198" y="1367327"/>
                  </a:lnTo>
                  <a:lnTo>
                    <a:pt x="316194" y="1324598"/>
                  </a:lnTo>
                  <a:cubicBezTo>
                    <a:pt x="293405" y="1313204"/>
                    <a:pt x="270195" y="1302615"/>
                    <a:pt x="247828" y="1290415"/>
                  </a:cubicBezTo>
                  <a:cubicBezTo>
                    <a:pt x="238811" y="1285497"/>
                    <a:pt x="228160" y="1281681"/>
                    <a:pt x="222190" y="1273323"/>
                  </a:cubicBezTo>
                  <a:cubicBezTo>
                    <a:pt x="213274" y="1260840"/>
                    <a:pt x="211142" y="1244694"/>
                    <a:pt x="205099" y="1230594"/>
                  </a:cubicBezTo>
                  <a:cubicBezTo>
                    <a:pt x="202590" y="1224739"/>
                    <a:pt x="199402" y="1219200"/>
                    <a:pt x="196553" y="1213503"/>
                  </a:cubicBezTo>
                  <a:lnTo>
                    <a:pt x="188007" y="1170774"/>
                  </a:lnTo>
                  <a:cubicBezTo>
                    <a:pt x="111639" y="1199412"/>
                    <a:pt x="143979" y="1196411"/>
                    <a:pt x="94003" y="1196411"/>
                  </a:cubicBezTo>
                  <a:lnTo>
                    <a:pt x="34183" y="1076770"/>
                  </a:lnTo>
                  <a:lnTo>
                    <a:pt x="0" y="991312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5" name="Forma livre 44"/>
            <p:cNvSpPr/>
            <p:nvPr/>
          </p:nvSpPr>
          <p:spPr>
            <a:xfrm>
              <a:off x="6390568" y="3563726"/>
              <a:ext cx="321133" cy="282700"/>
            </a:xfrm>
            <a:custGeom>
              <a:avLst/>
              <a:gdLst>
                <a:gd name="connsiteX0" fmla="*/ 0 w 3153398"/>
                <a:gd name="connsiteY0" fmla="*/ 991312 h 1914258"/>
                <a:gd name="connsiteX1" fmla="*/ 196553 w 3153398"/>
                <a:gd name="connsiteY1" fmla="*/ 854579 h 1914258"/>
                <a:gd name="connsiteX2" fmla="*/ 452927 w 3153398"/>
                <a:gd name="connsiteY2" fmla="*/ 760575 h 1914258"/>
                <a:gd name="connsiteX3" fmla="*/ 683663 w 3153398"/>
                <a:gd name="connsiteY3" fmla="*/ 623843 h 1914258"/>
                <a:gd name="connsiteX4" fmla="*/ 743484 w 3153398"/>
                <a:gd name="connsiteY4" fmla="*/ 478564 h 1914258"/>
                <a:gd name="connsiteX5" fmla="*/ 786213 w 3153398"/>
                <a:gd name="connsiteY5" fmla="*/ 461473 h 1914258"/>
                <a:gd name="connsiteX6" fmla="*/ 965674 w 3153398"/>
                <a:gd name="connsiteY6" fmla="*/ 427289 h 1914258"/>
                <a:gd name="connsiteX7" fmla="*/ 1153682 w 3153398"/>
                <a:gd name="connsiteY7" fmla="*/ 341831 h 1914258"/>
                <a:gd name="connsiteX8" fmla="*/ 1307506 w 3153398"/>
                <a:gd name="connsiteY8" fmla="*/ 239282 h 1914258"/>
                <a:gd name="connsiteX9" fmla="*/ 1384418 w 3153398"/>
                <a:gd name="connsiteY9" fmla="*/ 230736 h 1914258"/>
                <a:gd name="connsiteX10" fmla="*/ 1615155 w 3153398"/>
                <a:gd name="connsiteY10" fmla="*/ 128187 h 1914258"/>
                <a:gd name="connsiteX11" fmla="*/ 1734796 w 3153398"/>
                <a:gd name="connsiteY11" fmla="*/ 0 h 1914258"/>
                <a:gd name="connsiteX12" fmla="*/ 1974078 w 3153398"/>
                <a:gd name="connsiteY12" fmla="*/ 51274 h 1914258"/>
                <a:gd name="connsiteX13" fmla="*/ 2170631 w 3153398"/>
                <a:gd name="connsiteY13" fmla="*/ 85458 h 1914258"/>
                <a:gd name="connsiteX14" fmla="*/ 2597921 w 3153398"/>
                <a:gd name="connsiteY14" fmla="*/ 188007 h 1914258"/>
                <a:gd name="connsiteX15" fmla="*/ 2597921 w 3153398"/>
                <a:gd name="connsiteY15" fmla="*/ 264919 h 1914258"/>
                <a:gd name="connsiteX16" fmla="*/ 2862841 w 3153398"/>
                <a:gd name="connsiteY16" fmla="*/ 410198 h 1914258"/>
                <a:gd name="connsiteX17" fmla="*/ 2897024 w 3153398"/>
                <a:gd name="connsiteY17" fmla="*/ 478564 h 1914258"/>
                <a:gd name="connsiteX18" fmla="*/ 3025211 w 3153398"/>
                <a:gd name="connsiteY18" fmla="*/ 683663 h 1914258"/>
                <a:gd name="connsiteX19" fmla="*/ 3025211 w 3153398"/>
                <a:gd name="connsiteY19" fmla="*/ 683663 h 1914258"/>
                <a:gd name="connsiteX20" fmla="*/ 3127760 w 3153398"/>
                <a:gd name="connsiteY20" fmla="*/ 905854 h 1914258"/>
                <a:gd name="connsiteX21" fmla="*/ 3153398 w 3153398"/>
                <a:gd name="connsiteY21" fmla="*/ 999858 h 1914258"/>
                <a:gd name="connsiteX22" fmla="*/ 3153398 w 3153398"/>
                <a:gd name="connsiteY22" fmla="*/ 1247686 h 1914258"/>
                <a:gd name="connsiteX23" fmla="*/ 3153398 w 3153398"/>
                <a:gd name="connsiteY23" fmla="*/ 1256231 h 1914258"/>
                <a:gd name="connsiteX24" fmla="*/ 3085031 w 3153398"/>
                <a:gd name="connsiteY24" fmla="*/ 1298960 h 1914258"/>
                <a:gd name="connsiteX25" fmla="*/ 3042302 w 3153398"/>
                <a:gd name="connsiteY25" fmla="*/ 1307506 h 1914258"/>
                <a:gd name="connsiteX26" fmla="*/ 3025211 w 3153398"/>
                <a:gd name="connsiteY26" fmla="*/ 1324598 h 1914258"/>
                <a:gd name="connsiteX27" fmla="*/ 3085031 w 3153398"/>
                <a:gd name="connsiteY27" fmla="*/ 1512605 h 1914258"/>
                <a:gd name="connsiteX28" fmla="*/ 2948299 w 3153398"/>
                <a:gd name="connsiteY28" fmla="*/ 1589517 h 1914258"/>
                <a:gd name="connsiteX29" fmla="*/ 2700471 w 3153398"/>
                <a:gd name="connsiteY29" fmla="*/ 1632246 h 1914258"/>
                <a:gd name="connsiteX30" fmla="*/ 2683379 w 3153398"/>
                <a:gd name="connsiteY30" fmla="*/ 1760433 h 1914258"/>
                <a:gd name="connsiteX31" fmla="*/ 2538101 w 3153398"/>
                <a:gd name="connsiteY31" fmla="*/ 1786071 h 1914258"/>
                <a:gd name="connsiteX32" fmla="*/ 2435551 w 3153398"/>
                <a:gd name="connsiteY32" fmla="*/ 1760433 h 1914258"/>
                <a:gd name="connsiteX33" fmla="*/ 2367185 w 3153398"/>
                <a:gd name="connsiteY33" fmla="*/ 1794617 h 1914258"/>
                <a:gd name="connsiteX34" fmla="*/ 2290272 w 3153398"/>
                <a:gd name="connsiteY34" fmla="*/ 1803162 h 1914258"/>
                <a:gd name="connsiteX35" fmla="*/ 2196269 w 3153398"/>
                <a:gd name="connsiteY35" fmla="*/ 1854437 h 1914258"/>
                <a:gd name="connsiteX36" fmla="*/ 2179177 w 3153398"/>
                <a:gd name="connsiteY36" fmla="*/ 1854437 h 1914258"/>
                <a:gd name="connsiteX37" fmla="*/ 2119357 w 3153398"/>
                <a:gd name="connsiteY37" fmla="*/ 1854437 h 1914258"/>
                <a:gd name="connsiteX38" fmla="*/ 1931349 w 3153398"/>
                <a:gd name="connsiteY38" fmla="*/ 1871529 h 1914258"/>
                <a:gd name="connsiteX39" fmla="*/ 1683521 w 3153398"/>
                <a:gd name="connsiteY39" fmla="*/ 1751888 h 1914258"/>
                <a:gd name="connsiteX40" fmla="*/ 1623701 w 3153398"/>
                <a:gd name="connsiteY40" fmla="*/ 1837346 h 1914258"/>
                <a:gd name="connsiteX41" fmla="*/ 1598063 w 3153398"/>
                <a:gd name="connsiteY41" fmla="*/ 1880074 h 1914258"/>
                <a:gd name="connsiteX42" fmla="*/ 1580972 w 3153398"/>
                <a:gd name="connsiteY42" fmla="*/ 1914258 h 1914258"/>
                <a:gd name="connsiteX43" fmla="*/ 1538243 w 3153398"/>
                <a:gd name="connsiteY43" fmla="*/ 1914258 h 1914258"/>
                <a:gd name="connsiteX44" fmla="*/ 1469876 w 3153398"/>
                <a:gd name="connsiteY44" fmla="*/ 1871529 h 1914258"/>
                <a:gd name="connsiteX45" fmla="*/ 1435693 w 3153398"/>
                <a:gd name="connsiteY45" fmla="*/ 1845891 h 1914258"/>
                <a:gd name="connsiteX46" fmla="*/ 1410056 w 3153398"/>
                <a:gd name="connsiteY46" fmla="*/ 1828800 h 1914258"/>
                <a:gd name="connsiteX47" fmla="*/ 1375872 w 3153398"/>
                <a:gd name="connsiteY47" fmla="*/ 1803162 h 1914258"/>
                <a:gd name="connsiteX48" fmla="*/ 1324598 w 3153398"/>
                <a:gd name="connsiteY48" fmla="*/ 1768979 h 1914258"/>
                <a:gd name="connsiteX49" fmla="*/ 1256231 w 3153398"/>
                <a:gd name="connsiteY49" fmla="*/ 1709159 h 1914258"/>
                <a:gd name="connsiteX50" fmla="*/ 1085315 w 3153398"/>
                <a:gd name="connsiteY50" fmla="*/ 1692067 h 1914258"/>
                <a:gd name="connsiteX51" fmla="*/ 1034041 w 3153398"/>
                <a:gd name="connsiteY51" fmla="*/ 1683521 h 1914258"/>
                <a:gd name="connsiteX52" fmla="*/ 991312 w 3153398"/>
                <a:gd name="connsiteY52" fmla="*/ 1674975 h 1914258"/>
                <a:gd name="connsiteX53" fmla="*/ 940037 w 3153398"/>
                <a:gd name="connsiteY53" fmla="*/ 1657884 h 1914258"/>
                <a:gd name="connsiteX54" fmla="*/ 871671 w 3153398"/>
                <a:gd name="connsiteY54" fmla="*/ 1546789 h 1914258"/>
                <a:gd name="connsiteX55" fmla="*/ 811850 w 3153398"/>
                <a:gd name="connsiteY55" fmla="*/ 1486968 h 1914258"/>
                <a:gd name="connsiteX56" fmla="*/ 786213 w 3153398"/>
                <a:gd name="connsiteY56" fmla="*/ 1452785 h 1914258"/>
                <a:gd name="connsiteX57" fmla="*/ 777667 w 3153398"/>
                <a:gd name="connsiteY57" fmla="*/ 1444239 h 1914258"/>
                <a:gd name="connsiteX58" fmla="*/ 692209 w 3153398"/>
                <a:gd name="connsiteY58" fmla="*/ 1410056 h 1914258"/>
                <a:gd name="connsiteX59" fmla="*/ 692209 w 3153398"/>
                <a:gd name="connsiteY59" fmla="*/ 1410056 h 1914258"/>
                <a:gd name="connsiteX60" fmla="*/ 410198 w 3153398"/>
                <a:gd name="connsiteY60" fmla="*/ 1367327 h 1914258"/>
                <a:gd name="connsiteX61" fmla="*/ 316194 w 3153398"/>
                <a:gd name="connsiteY61" fmla="*/ 1324598 h 1914258"/>
                <a:gd name="connsiteX62" fmla="*/ 247828 w 3153398"/>
                <a:gd name="connsiteY62" fmla="*/ 1290415 h 1914258"/>
                <a:gd name="connsiteX63" fmla="*/ 222190 w 3153398"/>
                <a:gd name="connsiteY63" fmla="*/ 1273323 h 1914258"/>
                <a:gd name="connsiteX64" fmla="*/ 205099 w 3153398"/>
                <a:gd name="connsiteY64" fmla="*/ 1230594 h 1914258"/>
                <a:gd name="connsiteX65" fmla="*/ 196553 w 3153398"/>
                <a:gd name="connsiteY65" fmla="*/ 1213503 h 1914258"/>
                <a:gd name="connsiteX66" fmla="*/ 188007 w 3153398"/>
                <a:gd name="connsiteY66" fmla="*/ 1170774 h 1914258"/>
                <a:gd name="connsiteX67" fmla="*/ 94003 w 3153398"/>
                <a:gd name="connsiteY67" fmla="*/ 1196411 h 1914258"/>
                <a:gd name="connsiteX68" fmla="*/ 34183 w 3153398"/>
                <a:gd name="connsiteY68" fmla="*/ 1076770 h 1914258"/>
                <a:gd name="connsiteX69" fmla="*/ 0 w 3153398"/>
                <a:gd name="connsiteY69" fmla="*/ 991312 h 19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153398" h="1914258">
                  <a:moveTo>
                    <a:pt x="0" y="991312"/>
                  </a:moveTo>
                  <a:lnTo>
                    <a:pt x="196553" y="854579"/>
                  </a:lnTo>
                  <a:lnTo>
                    <a:pt x="452927" y="760575"/>
                  </a:lnTo>
                  <a:lnTo>
                    <a:pt x="683663" y="623843"/>
                  </a:lnTo>
                  <a:lnTo>
                    <a:pt x="743484" y="478564"/>
                  </a:lnTo>
                  <a:lnTo>
                    <a:pt x="786213" y="461473"/>
                  </a:lnTo>
                  <a:lnTo>
                    <a:pt x="965674" y="427289"/>
                  </a:lnTo>
                  <a:lnTo>
                    <a:pt x="1153682" y="341831"/>
                  </a:lnTo>
                  <a:lnTo>
                    <a:pt x="1307506" y="239282"/>
                  </a:lnTo>
                  <a:lnTo>
                    <a:pt x="1384418" y="230736"/>
                  </a:lnTo>
                  <a:lnTo>
                    <a:pt x="1615155" y="128187"/>
                  </a:lnTo>
                  <a:lnTo>
                    <a:pt x="1734796" y="0"/>
                  </a:lnTo>
                  <a:lnTo>
                    <a:pt x="1974078" y="51274"/>
                  </a:lnTo>
                  <a:lnTo>
                    <a:pt x="2170631" y="85458"/>
                  </a:lnTo>
                  <a:lnTo>
                    <a:pt x="2597921" y="188007"/>
                  </a:lnTo>
                  <a:lnTo>
                    <a:pt x="2597921" y="264919"/>
                  </a:lnTo>
                  <a:lnTo>
                    <a:pt x="2862841" y="410198"/>
                  </a:lnTo>
                  <a:lnTo>
                    <a:pt x="2897024" y="478564"/>
                  </a:lnTo>
                  <a:lnTo>
                    <a:pt x="3025211" y="683663"/>
                  </a:lnTo>
                  <a:lnTo>
                    <a:pt x="3025211" y="683663"/>
                  </a:lnTo>
                  <a:lnTo>
                    <a:pt x="3127760" y="905854"/>
                  </a:lnTo>
                  <a:lnTo>
                    <a:pt x="3153398" y="999858"/>
                  </a:lnTo>
                  <a:lnTo>
                    <a:pt x="3153398" y="1247686"/>
                  </a:lnTo>
                  <a:lnTo>
                    <a:pt x="3153398" y="1256231"/>
                  </a:lnTo>
                  <a:cubicBezTo>
                    <a:pt x="3130609" y="1270474"/>
                    <a:pt x="3109431" y="1287698"/>
                    <a:pt x="3085031" y="1298960"/>
                  </a:cubicBezTo>
                  <a:cubicBezTo>
                    <a:pt x="3071843" y="1305047"/>
                    <a:pt x="3042302" y="1307506"/>
                    <a:pt x="3042302" y="1307506"/>
                  </a:cubicBezTo>
                  <a:lnTo>
                    <a:pt x="3025211" y="1324598"/>
                  </a:lnTo>
                  <a:lnTo>
                    <a:pt x="3085031" y="1512605"/>
                  </a:lnTo>
                  <a:lnTo>
                    <a:pt x="2948299" y="1589517"/>
                  </a:lnTo>
                  <a:lnTo>
                    <a:pt x="2700471" y="1632246"/>
                  </a:lnTo>
                  <a:lnTo>
                    <a:pt x="2683379" y="1760433"/>
                  </a:lnTo>
                  <a:lnTo>
                    <a:pt x="2538101" y="1786071"/>
                  </a:lnTo>
                  <a:lnTo>
                    <a:pt x="2435551" y="1760433"/>
                  </a:lnTo>
                  <a:lnTo>
                    <a:pt x="2367185" y="1794617"/>
                  </a:lnTo>
                  <a:lnTo>
                    <a:pt x="2290272" y="1803162"/>
                  </a:lnTo>
                  <a:cubicBezTo>
                    <a:pt x="2239296" y="1839574"/>
                    <a:pt x="2245405" y="1846248"/>
                    <a:pt x="2196269" y="1854437"/>
                  </a:cubicBezTo>
                  <a:cubicBezTo>
                    <a:pt x="2190649" y="1855374"/>
                    <a:pt x="2184874" y="1854437"/>
                    <a:pt x="2179177" y="1854437"/>
                  </a:cubicBezTo>
                  <a:lnTo>
                    <a:pt x="2119357" y="1854437"/>
                  </a:lnTo>
                  <a:cubicBezTo>
                    <a:pt x="2006294" y="1879562"/>
                    <a:pt x="2068707" y="1871529"/>
                    <a:pt x="1931349" y="1871529"/>
                  </a:cubicBezTo>
                  <a:lnTo>
                    <a:pt x="1683521" y="1751888"/>
                  </a:lnTo>
                  <a:cubicBezTo>
                    <a:pt x="1567417" y="1887341"/>
                    <a:pt x="1660776" y="1763196"/>
                    <a:pt x="1623701" y="1837346"/>
                  </a:cubicBezTo>
                  <a:cubicBezTo>
                    <a:pt x="1616273" y="1852202"/>
                    <a:pt x="1606129" y="1865554"/>
                    <a:pt x="1598063" y="1880074"/>
                  </a:cubicBezTo>
                  <a:cubicBezTo>
                    <a:pt x="1591876" y="1891210"/>
                    <a:pt x="1580972" y="1914258"/>
                    <a:pt x="1580972" y="1914258"/>
                  </a:cubicBezTo>
                  <a:lnTo>
                    <a:pt x="1538243" y="1914258"/>
                  </a:lnTo>
                  <a:cubicBezTo>
                    <a:pt x="1515454" y="1900015"/>
                    <a:pt x="1492236" y="1886436"/>
                    <a:pt x="1469876" y="1871529"/>
                  </a:cubicBezTo>
                  <a:cubicBezTo>
                    <a:pt x="1458025" y="1863628"/>
                    <a:pt x="1447283" y="1854170"/>
                    <a:pt x="1435693" y="1845891"/>
                  </a:cubicBezTo>
                  <a:cubicBezTo>
                    <a:pt x="1427336" y="1839921"/>
                    <a:pt x="1418414" y="1834770"/>
                    <a:pt x="1410056" y="1828800"/>
                  </a:cubicBezTo>
                  <a:cubicBezTo>
                    <a:pt x="1398466" y="1820521"/>
                    <a:pt x="1387541" y="1811330"/>
                    <a:pt x="1375872" y="1803162"/>
                  </a:cubicBezTo>
                  <a:cubicBezTo>
                    <a:pt x="1359044" y="1791382"/>
                    <a:pt x="1324598" y="1768979"/>
                    <a:pt x="1324598" y="1768979"/>
                  </a:cubicBezTo>
                  <a:lnTo>
                    <a:pt x="1256231" y="1709159"/>
                  </a:lnTo>
                  <a:cubicBezTo>
                    <a:pt x="1205663" y="1704562"/>
                    <a:pt x="1136827" y="1698935"/>
                    <a:pt x="1085315" y="1692067"/>
                  </a:cubicBezTo>
                  <a:cubicBezTo>
                    <a:pt x="1068140" y="1689777"/>
                    <a:pt x="1051089" y="1686621"/>
                    <a:pt x="1034041" y="1683521"/>
                  </a:cubicBezTo>
                  <a:cubicBezTo>
                    <a:pt x="1019750" y="1680923"/>
                    <a:pt x="991312" y="1674975"/>
                    <a:pt x="991312" y="1674975"/>
                  </a:cubicBezTo>
                  <a:lnTo>
                    <a:pt x="940037" y="1657884"/>
                  </a:lnTo>
                  <a:cubicBezTo>
                    <a:pt x="917248" y="1620852"/>
                    <a:pt x="902417" y="1577535"/>
                    <a:pt x="871671" y="1546789"/>
                  </a:cubicBezTo>
                  <a:cubicBezTo>
                    <a:pt x="851731" y="1526849"/>
                    <a:pt x="828770" y="1509528"/>
                    <a:pt x="811850" y="1486968"/>
                  </a:cubicBezTo>
                  <a:lnTo>
                    <a:pt x="786213" y="1452785"/>
                  </a:lnTo>
                  <a:lnTo>
                    <a:pt x="777667" y="1444239"/>
                  </a:lnTo>
                  <a:cubicBezTo>
                    <a:pt x="703337" y="1416365"/>
                    <a:pt x="731070" y="1429486"/>
                    <a:pt x="692209" y="1410056"/>
                  </a:cubicBezTo>
                  <a:lnTo>
                    <a:pt x="692209" y="1410056"/>
                  </a:lnTo>
                  <a:lnTo>
                    <a:pt x="410198" y="1367327"/>
                  </a:lnTo>
                  <a:lnTo>
                    <a:pt x="316194" y="1324598"/>
                  </a:lnTo>
                  <a:cubicBezTo>
                    <a:pt x="293405" y="1313204"/>
                    <a:pt x="270195" y="1302615"/>
                    <a:pt x="247828" y="1290415"/>
                  </a:cubicBezTo>
                  <a:cubicBezTo>
                    <a:pt x="238811" y="1285497"/>
                    <a:pt x="228160" y="1281681"/>
                    <a:pt x="222190" y="1273323"/>
                  </a:cubicBezTo>
                  <a:cubicBezTo>
                    <a:pt x="213274" y="1260840"/>
                    <a:pt x="211142" y="1244694"/>
                    <a:pt x="205099" y="1230594"/>
                  </a:cubicBezTo>
                  <a:cubicBezTo>
                    <a:pt x="202590" y="1224739"/>
                    <a:pt x="199402" y="1219200"/>
                    <a:pt x="196553" y="1213503"/>
                  </a:cubicBezTo>
                  <a:lnTo>
                    <a:pt x="188007" y="1170774"/>
                  </a:lnTo>
                  <a:cubicBezTo>
                    <a:pt x="111639" y="1199412"/>
                    <a:pt x="143979" y="1196411"/>
                    <a:pt x="94003" y="1196411"/>
                  </a:cubicBezTo>
                  <a:lnTo>
                    <a:pt x="34183" y="1076770"/>
                  </a:lnTo>
                  <a:lnTo>
                    <a:pt x="0" y="991312"/>
                  </a:lnTo>
                  <a:close/>
                </a:path>
              </a:pathLst>
            </a:custGeom>
            <a:solidFill>
              <a:srgbClr val="CF0FCF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4095028" y="2462281"/>
            <a:ext cx="1261492" cy="1246495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-"/>
            </a:pPr>
            <a:r>
              <a:rPr lang="pt-BR" altLang="pt-BR" sz="1500" dirty="0"/>
              <a:t>Status da usina</a:t>
            </a:r>
          </a:p>
          <a:p>
            <a:pPr>
              <a:buFontTx/>
              <a:buChar char="-"/>
            </a:pPr>
            <a:r>
              <a:rPr lang="pt-BR" altLang="pt-BR" sz="1500" dirty="0"/>
              <a:t>Acidente</a:t>
            </a:r>
          </a:p>
          <a:p>
            <a:pPr>
              <a:buFontTx/>
              <a:buChar char="-"/>
            </a:pPr>
            <a:r>
              <a:rPr lang="pt-BR" altLang="pt-BR" sz="1500" dirty="0"/>
              <a:t>Condições climáticas</a:t>
            </a:r>
          </a:p>
        </p:txBody>
      </p:sp>
      <p:pic>
        <p:nvPicPr>
          <p:cNvPr id="46" name="Picture 28" descr="E:\cmnap\Universidades\Disciplinas\Inteligência Artificial\Apresentações\reato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" y="2348880"/>
            <a:ext cx="2660576" cy="223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AutoShape 15"/>
          <p:cNvSpPr>
            <a:spLocks noChangeArrowheads="1"/>
          </p:cNvSpPr>
          <p:nvPr/>
        </p:nvSpPr>
        <p:spPr bwMode="auto">
          <a:xfrm>
            <a:off x="3438178" y="2777241"/>
            <a:ext cx="440826" cy="33528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200" dirty="0"/>
              <a:t>Previsão da progressão de pluma radioativa</a:t>
            </a:r>
          </a:p>
          <a:p>
            <a:endParaRPr lang="pt-BR" sz="4200" dirty="0"/>
          </a:p>
        </p:txBody>
      </p:sp>
    </p:spTree>
    <p:extLst>
      <p:ext uri="{BB962C8B-B14F-4D97-AF65-F5344CB8AC3E}">
        <p14:creationId xmlns:p14="http://schemas.microsoft.com/office/powerpoint/2010/main" val="688408850"/>
      </p:ext>
    </p:extLst>
  </p:cSld>
  <p:clrMapOvr>
    <a:masterClrMapping/>
  </p:clrMapOvr>
  <p:transition advTm="15756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>
                <a:latin typeface="+mj-lt"/>
              </a:rPr>
              <a:t>Previsão de Tendências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2B633E47-F305-4838-9FC9-9ABDDE97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85" y="2747018"/>
            <a:ext cx="6156176" cy="40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9716FF9E-7BC3-4C90-9C25-80107EA94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07901"/>
            <a:ext cx="478207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imagens (CNN)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Previsão de tendências (RNN, LSTM)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endParaRPr lang="pt-BR" altLang="pt-BR" sz="2000" dirty="0"/>
          </a:p>
        </p:txBody>
      </p:sp>
      <p:pic>
        <p:nvPicPr>
          <p:cNvPr id="5122" name="Picture 2" descr="Ver a imagem de origem">
            <a:extLst>
              <a:ext uri="{FF2B5EF4-FFF2-40B4-BE49-F238E27FC236}">
                <a16:creationId xmlns:a16="http://schemas.microsoft.com/office/drawing/2014/main" id="{CA1397BB-C429-4B7F-BE4A-CCBC4A2E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4044603" cy="227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97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>
                <a:latin typeface="+mj-lt"/>
              </a:rPr>
              <a:t>Reconhecimento de voz</a:t>
            </a:r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98AE022B-5C61-4D62-98EF-A5CDBD56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78" y="3594376"/>
            <a:ext cx="400095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2C0BA04-2233-483F-8509-B58228D24D6D}"/>
              </a:ext>
            </a:extLst>
          </p:cNvPr>
          <p:cNvSpPr txBox="1"/>
          <p:nvPr/>
        </p:nvSpPr>
        <p:spPr>
          <a:xfrm>
            <a:off x="683568" y="3184782"/>
            <a:ext cx="769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/>
              <a:t>Alexa</a:t>
            </a:r>
            <a:endParaRPr lang="pt-BR" sz="2000" b="1" dirty="0"/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D3DCC703-3EB0-4DBE-A90E-8D23B68E7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88157"/>
            <a:ext cx="8201284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comandos falados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orador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Processamento de Linguagem Natural (RN + SE com regras linguísticas)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Extras: comandos internet e </a:t>
            </a:r>
            <a:r>
              <a:rPr lang="pt-BR" altLang="pt-BR" sz="2000" dirty="0" err="1"/>
              <a:t>bluetooth</a:t>
            </a:r>
            <a:r>
              <a:rPr lang="pt-BR" altLang="pt-BR" sz="2000" dirty="0"/>
              <a:t> (</a:t>
            </a:r>
            <a:r>
              <a:rPr lang="pt-BR" altLang="pt-BR" sz="2000" dirty="0" err="1"/>
              <a:t>Alexa</a:t>
            </a:r>
            <a:r>
              <a:rPr lang="pt-BR" altLang="pt-BR" sz="2000" dirty="0"/>
              <a:t>)</a:t>
            </a:r>
          </a:p>
        </p:txBody>
      </p:sp>
      <p:pic>
        <p:nvPicPr>
          <p:cNvPr id="5" name="Imagem 4" descr="Mão segurando celular&#10;&#10;Descrição gerada automaticamente">
            <a:extLst>
              <a:ext uri="{FF2B5EF4-FFF2-40B4-BE49-F238E27FC236}">
                <a16:creationId xmlns:a16="http://schemas.microsoft.com/office/drawing/2014/main" id="{97D312A6-29F9-481B-891E-D8FC3501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33" y="3438484"/>
            <a:ext cx="3305175" cy="291465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E93320-3D38-47EE-989D-FC6F9E6AB8FF}"/>
              </a:ext>
            </a:extLst>
          </p:cNvPr>
          <p:cNvSpPr txBox="1"/>
          <p:nvPr/>
        </p:nvSpPr>
        <p:spPr>
          <a:xfrm>
            <a:off x="5141236" y="3068960"/>
            <a:ext cx="241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Siri, Google </a:t>
            </a:r>
            <a:r>
              <a:rPr lang="pt-BR" sz="2000" b="1" dirty="0" err="1"/>
              <a:t>Assistent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47531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pt-BR" sz="7000" dirty="0"/>
              <a:t>Redes Neurais</a:t>
            </a:r>
          </a:p>
        </p:txBody>
      </p:sp>
    </p:spTree>
    <p:extLst>
      <p:ext uri="{BB962C8B-B14F-4D97-AF65-F5344CB8AC3E}">
        <p14:creationId xmlns:p14="http://schemas.microsoft.com/office/powerpoint/2010/main" val="3490114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>
                <a:latin typeface="+mj-lt"/>
              </a:rPr>
              <a:t>Reconhecimento Facial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D3DCC703-3EB0-4DBE-A90E-8D23B68E7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07901"/>
            <a:ext cx="460254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imagens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Redes Neurais </a:t>
            </a:r>
            <a:r>
              <a:rPr lang="pt-BR" altLang="pt-BR" sz="2000" dirty="0" err="1"/>
              <a:t>Convolucionais</a:t>
            </a:r>
            <a:r>
              <a:rPr lang="pt-BR" altLang="pt-BR" sz="2000" dirty="0"/>
              <a:t> (CNN)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endParaRPr lang="pt-BR" altLang="pt-BR" sz="2000" dirty="0"/>
          </a:p>
        </p:txBody>
      </p:sp>
      <p:pic>
        <p:nvPicPr>
          <p:cNvPr id="3074" name="Picture 2" descr="Ver a imagem de origem">
            <a:extLst>
              <a:ext uri="{FF2B5EF4-FFF2-40B4-BE49-F238E27FC236}">
                <a16:creationId xmlns:a16="http://schemas.microsoft.com/office/drawing/2014/main" id="{2B4BEAC8-93FD-4C5C-A296-A8541E8E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10" y="2780928"/>
            <a:ext cx="5328084" cy="35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87" y="2629908"/>
            <a:ext cx="4168626" cy="368614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8A03F659-7197-43B4-A735-5C71632DA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>
                <a:latin typeface="+mj-lt"/>
              </a:rPr>
              <a:t>Diagnósticos por imagem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8965598-8A35-4AF6-82BB-6DF47A848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07901"/>
            <a:ext cx="460254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imagens/objetos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Redes Neurais </a:t>
            </a:r>
            <a:r>
              <a:rPr lang="pt-BR" altLang="pt-BR" sz="2000" dirty="0" err="1"/>
              <a:t>Convolucionais</a:t>
            </a:r>
            <a:r>
              <a:rPr lang="pt-BR" altLang="pt-BR" sz="2000" dirty="0"/>
              <a:t> (CNN)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3769166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>
                <a:latin typeface="+mj-lt"/>
              </a:rPr>
              <a:t>Veículos autônomos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85800" y="1052736"/>
            <a:ext cx="763061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Visão Computacional: identificação de objetos (R-CNN, YOLO)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Sensoriamento e percepção de padrões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Previsão (LSTM, CNN)</a:t>
            </a:r>
          </a:p>
        </p:txBody>
      </p:sp>
      <p:pic>
        <p:nvPicPr>
          <p:cNvPr id="2" name="network_autopilot_tesla">
            <a:hlinkClick r:id="" action="ppaction://media"/>
            <a:extLst>
              <a:ext uri="{FF2B5EF4-FFF2-40B4-BE49-F238E27FC236}">
                <a16:creationId xmlns:a16="http://schemas.microsoft.com/office/drawing/2014/main" id="{00D02D83-924E-4C4F-880C-FB4D27623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9991" y="2492896"/>
            <a:ext cx="5156287" cy="38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 err="1">
                <a:latin typeface="+mj-lt"/>
              </a:rPr>
              <a:t>Alexa</a:t>
            </a:r>
            <a:endParaRPr lang="pt-BR" altLang="pt-BR" sz="4400" dirty="0">
              <a:latin typeface="+mj-lt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85800" y="1052736"/>
            <a:ext cx="763061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Reconhecimento de voz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Processamento de Linguagem Natural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Geração de respostas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9E97F4-B94B-04A4-9BC9-B85E1884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800606"/>
            <a:ext cx="3456384" cy="33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3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4624"/>
            <a:ext cx="77724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pt-BR" altLang="pt-BR" sz="4400" dirty="0" err="1">
                <a:latin typeface="+mj-lt"/>
              </a:rPr>
              <a:t>ChatGPT</a:t>
            </a:r>
            <a:endParaRPr lang="pt-BR" altLang="pt-BR" sz="4400" dirty="0">
              <a:latin typeface="+mj-lt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85800" y="1052736"/>
            <a:ext cx="7630616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pt-BR" sz="2400" u="sng" dirty="0"/>
              <a:t>Destaque</a:t>
            </a:r>
            <a:r>
              <a:rPr lang="pt-BR" altLang="pt-BR" sz="2400" dirty="0"/>
              <a:t>: Redes Neurais Profundas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Processamento de Linguagem Natural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Redes tipo Transformers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Geração de textos</a:t>
            </a:r>
          </a:p>
          <a:p>
            <a:pPr marL="457200" indent="-457200">
              <a:spcBef>
                <a:spcPct val="0"/>
              </a:spcBef>
              <a:buClrTx/>
              <a:buFontTx/>
              <a:buChar char="-"/>
            </a:pPr>
            <a:r>
              <a:rPr lang="pt-BR" altLang="pt-BR" sz="2000" dirty="0"/>
              <a:t>Geração de programas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5CDEC1-5039-4627-0243-94CE8D80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73016"/>
            <a:ext cx="6363565" cy="16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5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pt-BR" sz="5000" dirty="0"/>
              <a:t>Tipos de aprendizado  </a:t>
            </a:r>
            <a:br>
              <a:rPr lang="pt-BR" sz="5000" dirty="0"/>
            </a:br>
            <a:r>
              <a:rPr lang="pt-BR" sz="5000" dirty="0"/>
              <a:t>das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289446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Aprendizado de uma RN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39341"/>
            <a:ext cx="8219256" cy="4525963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O aprendizado de uma RN é a adaptação da mesma aos dados que lhe são apresentados (dados de treinamento);</a:t>
            </a:r>
          </a:p>
          <a:p>
            <a:endParaRPr lang="pt-BR" sz="2400" dirty="0"/>
          </a:p>
          <a:p>
            <a:r>
              <a:rPr lang="pt-BR" sz="2400" dirty="0"/>
              <a:t>Geralmente se dá através d</a:t>
            </a:r>
            <a:r>
              <a:rPr lang="pt-BR" altLang="pt-BR" sz="2400" dirty="0"/>
              <a:t>o ajuste da intensidade das conexões entre os neurônios (detalhes mais à frente)</a:t>
            </a:r>
          </a:p>
          <a:p>
            <a:endParaRPr lang="pt-BR" sz="2400" dirty="0"/>
          </a:p>
          <a:p>
            <a:r>
              <a:rPr lang="pt-BR" altLang="pt-BR" sz="2400" dirty="0"/>
              <a:t>O aprendizado pode ser:</a:t>
            </a:r>
          </a:p>
          <a:p>
            <a:pPr lvl="1"/>
            <a:r>
              <a:rPr lang="pt-BR" sz="2000" dirty="0"/>
              <a:t>Supervisi</a:t>
            </a:r>
            <a:r>
              <a:rPr lang="pt-BR" altLang="pt-BR" sz="2000" dirty="0"/>
              <a:t>onado</a:t>
            </a:r>
          </a:p>
          <a:p>
            <a:pPr lvl="1"/>
            <a:r>
              <a:rPr lang="pt-BR" sz="2000" dirty="0"/>
              <a:t>Nã</a:t>
            </a:r>
            <a:r>
              <a:rPr lang="pt-BR" altLang="pt-BR" sz="2000" dirty="0"/>
              <a:t>o supervisionado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9831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628800"/>
            <a:ext cx="7772400" cy="4536504"/>
          </a:xfrm>
        </p:spPr>
        <p:txBody>
          <a:bodyPr>
            <a:normAutofit/>
          </a:bodyPr>
          <a:lstStyle/>
          <a:p>
            <a:r>
              <a:rPr lang="pt-BR" altLang="pt-BR" sz="2600" dirty="0"/>
              <a:t>Aprendizado Supervisionado</a:t>
            </a:r>
          </a:p>
          <a:p>
            <a:pPr lvl="1"/>
            <a:r>
              <a:rPr lang="pt-BR" altLang="pt-BR" sz="2200" dirty="0"/>
              <a:t>São fornecidos, juntamente com os dados de entrada da RN, as respectivas saídas (respostas);</a:t>
            </a:r>
          </a:p>
          <a:p>
            <a:pPr lvl="1"/>
            <a:r>
              <a:rPr lang="pt-BR" altLang="pt-BR" sz="2200" dirty="0"/>
              <a:t>Permite aprendizado de correlações entre variáveis (relações  “entrada-saída”);</a:t>
            </a:r>
          </a:p>
          <a:p>
            <a:endParaRPr lang="pt-BR" altLang="pt-BR" sz="2600" dirty="0"/>
          </a:p>
          <a:p>
            <a:r>
              <a:rPr lang="pt-BR" altLang="pt-BR" sz="2600" dirty="0"/>
              <a:t>Aprendizado Não Supervisionado</a:t>
            </a:r>
          </a:p>
          <a:p>
            <a:pPr lvl="1"/>
            <a:r>
              <a:rPr lang="pt-BR" altLang="pt-BR" sz="2200" dirty="0"/>
              <a:t>São fornecidos apenas os dados de entrada;</a:t>
            </a:r>
          </a:p>
          <a:p>
            <a:pPr lvl="1"/>
            <a:r>
              <a:rPr lang="pt-BR" altLang="pt-BR" sz="2200" dirty="0"/>
              <a:t>Tem foco no aprendizado de grupamentos (</a:t>
            </a:r>
            <a:r>
              <a:rPr lang="pt-BR" altLang="pt-BR" sz="2200" dirty="0" err="1"/>
              <a:t>clustering</a:t>
            </a:r>
            <a:r>
              <a:rPr lang="pt-BR" altLang="pt-BR" sz="2200" dirty="0"/>
              <a:t>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pt-BR" altLang="pt-BR" dirty="0"/>
              <a:t>Aprendizado de uma RN</a:t>
            </a:r>
          </a:p>
        </p:txBody>
      </p:sp>
    </p:spTree>
    <p:extLst>
      <p:ext uri="{BB962C8B-B14F-4D97-AF65-F5344CB8AC3E}">
        <p14:creationId xmlns:p14="http://schemas.microsoft.com/office/powerpoint/2010/main" val="29213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Aprendizado Supervisionado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5789389" y="40386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grpSp>
        <p:nvGrpSpPr>
          <p:cNvPr id="35844" name="Group 12"/>
          <p:cNvGrpSpPr>
            <a:grpSpLocks/>
          </p:cNvGrpSpPr>
          <p:nvPr/>
        </p:nvGrpSpPr>
        <p:grpSpPr bwMode="auto">
          <a:xfrm>
            <a:off x="2817589" y="3429000"/>
            <a:ext cx="1463675" cy="2743200"/>
            <a:chOff x="278" y="1440"/>
            <a:chExt cx="922" cy="1728"/>
          </a:xfrm>
        </p:grpSpPr>
        <p:sp>
          <p:nvSpPr>
            <p:cNvPr id="35847" name="Text Box 7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    C</a:t>
              </a:r>
            </a:p>
            <a:p>
              <a:r>
                <a:rPr lang="pt-BR" altLang="pt-BR"/>
                <a:t>0     0     0</a:t>
              </a:r>
            </a:p>
            <a:p>
              <a:r>
                <a:rPr lang="pt-BR" altLang="pt-BR"/>
                <a:t>0     2     2</a:t>
              </a:r>
            </a:p>
            <a:p>
              <a:r>
                <a:rPr lang="pt-BR" altLang="pt-BR"/>
                <a:t>2     4     6</a:t>
              </a:r>
            </a:p>
            <a:p>
              <a:r>
                <a:rPr lang="pt-BR" altLang="pt-BR"/>
                <a:t>2     0     2</a:t>
              </a:r>
            </a:p>
            <a:p>
              <a:r>
                <a:rPr lang="pt-BR" altLang="pt-BR"/>
                <a:t>4     2     6</a:t>
              </a:r>
            </a:p>
            <a:p>
              <a:r>
                <a:rPr lang="pt-BR" altLang="pt-BR"/>
                <a:t>4     4     8</a:t>
              </a:r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5850" name="Line 10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5846" name="Rectangle 13"/>
          <p:cNvSpPr>
            <a:spLocks noChangeArrowheads="1"/>
          </p:cNvSpPr>
          <p:nvPr/>
        </p:nvSpPr>
        <p:spPr bwMode="auto">
          <a:xfrm>
            <a:off x="467544" y="156592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500" u="sng" dirty="0"/>
              <a:t>Exemplo1</a:t>
            </a:r>
            <a:r>
              <a:rPr lang="pt-BR" altLang="pt-BR" sz="2500" dirty="0"/>
              <a:t>: Aprendizado de uma relação onde A e B são entradas e C é a respectiva saída. Cada padrão de treinamento é uma </a:t>
            </a:r>
            <a:r>
              <a:rPr lang="pt-BR" altLang="pt-BR" sz="2500" dirty="0" err="1"/>
              <a:t>tupla</a:t>
            </a:r>
            <a:r>
              <a:rPr lang="pt-BR" altLang="pt-BR" sz="2500" dirty="0"/>
              <a:t> (A, B, C), onde A e B sã</a:t>
            </a:r>
            <a:r>
              <a:rPr lang="pt-BR" altLang="pt-BR" sz="2800" dirty="0"/>
              <a:t>o</a:t>
            </a:r>
            <a:r>
              <a:rPr lang="pt-BR" altLang="pt-BR" sz="2500" dirty="0"/>
              <a:t> entradas e C é saída.</a:t>
            </a:r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4617789" y="4706937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92129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861099" y="3530352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36869" name="AutoShape 12"/>
          <p:cNvSpPr>
            <a:spLocks noChangeArrowheads="1"/>
          </p:cNvSpPr>
          <p:nvPr/>
        </p:nvSpPr>
        <p:spPr bwMode="auto">
          <a:xfrm>
            <a:off x="6080299" y="41399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6870" name="AutoShape 20"/>
          <p:cNvSpPr>
            <a:spLocks noChangeArrowheads="1"/>
          </p:cNvSpPr>
          <p:nvPr/>
        </p:nvSpPr>
        <p:spPr bwMode="auto">
          <a:xfrm>
            <a:off x="3946699" y="37589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6871" name="AutoShape 21"/>
          <p:cNvSpPr>
            <a:spLocks noChangeArrowheads="1"/>
          </p:cNvSpPr>
          <p:nvPr/>
        </p:nvSpPr>
        <p:spPr bwMode="auto">
          <a:xfrm>
            <a:off x="3946699" y="45971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6872" name="Text Box 22"/>
          <p:cNvSpPr txBox="1">
            <a:spLocks noChangeArrowheads="1"/>
          </p:cNvSpPr>
          <p:nvPr/>
        </p:nvSpPr>
        <p:spPr bwMode="auto">
          <a:xfrm>
            <a:off x="3946699" y="33017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36873" name="Text Box 23"/>
          <p:cNvSpPr txBox="1">
            <a:spLocks noChangeArrowheads="1"/>
          </p:cNvSpPr>
          <p:nvPr/>
        </p:nvSpPr>
        <p:spPr bwMode="auto">
          <a:xfrm>
            <a:off x="3946699" y="413995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6874" name="Text Box 24"/>
          <p:cNvSpPr txBox="1">
            <a:spLocks noChangeArrowheads="1"/>
          </p:cNvSpPr>
          <p:nvPr/>
        </p:nvSpPr>
        <p:spPr bwMode="auto">
          <a:xfrm>
            <a:off x="3946699" y="41399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6875" name="Text Box 25"/>
          <p:cNvSpPr txBox="1">
            <a:spLocks noChangeArrowheads="1"/>
          </p:cNvSpPr>
          <p:nvPr/>
        </p:nvSpPr>
        <p:spPr bwMode="auto">
          <a:xfrm>
            <a:off x="6385099" y="36827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C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89499" y="3606552"/>
            <a:ext cx="381000" cy="1295400"/>
            <a:chOff x="1728" y="2256"/>
            <a:chExt cx="240" cy="816"/>
          </a:xfrm>
        </p:grpSpPr>
        <p:sp>
          <p:nvSpPr>
            <p:cNvPr id="36883" name="Text Box 26"/>
            <p:cNvSpPr txBox="1">
              <a:spLocks noChangeArrowheads="1"/>
            </p:cNvSpPr>
            <p:nvPr/>
          </p:nvSpPr>
          <p:spPr bwMode="auto">
            <a:xfrm>
              <a:off x="1728" y="225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0</a:t>
              </a:r>
              <a:endParaRPr lang="pt-BR" altLang="pt-BR"/>
            </a:p>
          </p:txBody>
        </p:sp>
        <p:sp>
          <p:nvSpPr>
            <p:cNvPr id="36884" name="Text Box 27"/>
            <p:cNvSpPr txBox="1">
              <a:spLocks noChangeArrowheads="1"/>
            </p:cNvSpPr>
            <p:nvPr/>
          </p:nvSpPr>
          <p:spPr bwMode="auto">
            <a:xfrm>
              <a:off x="1728" y="278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0</a:t>
              </a:r>
              <a:endParaRPr lang="pt-BR" altLang="pt-BR"/>
            </a:p>
          </p:txBody>
        </p:sp>
      </p:grpSp>
      <p:sp>
        <p:nvSpPr>
          <p:cNvPr id="13340" name="Text Box 28"/>
          <p:cNvSpPr txBox="1">
            <a:spLocks noChangeArrowheads="1"/>
          </p:cNvSpPr>
          <p:nvPr/>
        </p:nvSpPr>
        <p:spPr bwMode="auto">
          <a:xfrm>
            <a:off x="6994699" y="3987552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0</a:t>
            </a:r>
            <a:endParaRPr lang="pt-BR" altLang="pt-BR"/>
          </a:p>
        </p:txBody>
      </p:sp>
      <p:grpSp>
        <p:nvGrpSpPr>
          <p:cNvPr id="36878" name="Group 30"/>
          <p:cNvGrpSpPr>
            <a:grpSpLocks/>
          </p:cNvGrpSpPr>
          <p:nvPr/>
        </p:nvGrpSpPr>
        <p:grpSpPr bwMode="auto">
          <a:xfrm>
            <a:off x="1187624" y="2996952"/>
            <a:ext cx="1463675" cy="2743200"/>
            <a:chOff x="278" y="1440"/>
            <a:chExt cx="922" cy="1728"/>
          </a:xfrm>
        </p:grpSpPr>
        <p:sp>
          <p:nvSpPr>
            <p:cNvPr id="36879" name="Text Box 31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    C</a:t>
              </a:r>
            </a:p>
            <a:p>
              <a:r>
                <a:rPr lang="pt-BR" altLang="pt-BR"/>
                <a:t>0     0     0</a:t>
              </a:r>
            </a:p>
            <a:p>
              <a:r>
                <a:rPr lang="pt-BR" altLang="pt-BR"/>
                <a:t>0     2     2</a:t>
              </a:r>
            </a:p>
            <a:p>
              <a:r>
                <a:rPr lang="pt-BR" altLang="pt-BR"/>
                <a:t>2     4     6</a:t>
              </a:r>
            </a:p>
            <a:p>
              <a:r>
                <a:rPr lang="pt-BR" altLang="pt-BR"/>
                <a:t>2     0     2</a:t>
              </a:r>
            </a:p>
            <a:p>
              <a:r>
                <a:rPr lang="pt-BR" altLang="pt-BR"/>
                <a:t>4     2     6</a:t>
              </a:r>
            </a:p>
            <a:p>
              <a:r>
                <a:rPr lang="pt-BR" altLang="pt-BR"/>
                <a:t>4     4     8</a:t>
              </a:r>
            </a:p>
          </p:txBody>
        </p:sp>
        <p:sp>
          <p:nvSpPr>
            <p:cNvPr id="36880" name="Line 32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81" name="Line 33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82" name="Line 34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/>
          <a:p>
            <a:r>
              <a:rPr lang="pt-BR" altLang="pt-BR" dirty="0"/>
              <a:t>Aprendizado Supervisionado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o valor de C para um vetor de entrada (A, B)</a:t>
            </a:r>
          </a:p>
        </p:txBody>
      </p:sp>
    </p:spTree>
    <p:extLst>
      <p:ext uri="{BB962C8B-B14F-4D97-AF65-F5344CB8AC3E}">
        <p14:creationId xmlns:p14="http://schemas.microsoft.com/office/powerpoint/2010/main" val="29943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Redes Neurais Artificiais (RNA, ou simplesmente RN) são modelos matemáticos, inspirados no cérebro humano, capazes de </a:t>
            </a:r>
            <a:r>
              <a:rPr lang="pt-BR" sz="2400" u="sng" dirty="0"/>
              <a:t>aprender a através de exemplos</a:t>
            </a:r>
            <a:r>
              <a:rPr lang="pt-BR" sz="2400" dirty="0"/>
              <a:t> (dados).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09752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7895" name="AutoShape 7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6400800" y="3657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C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05200" y="3581400"/>
            <a:ext cx="381000" cy="1295400"/>
            <a:chOff x="1728" y="2256"/>
            <a:chExt cx="240" cy="816"/>
          </a:xfrm>
        </p:grpSpPr>
        <p:sp>
          <p:nvSpPr>
            <p:cNvPr id="37907" name="Text Box 12"/>
            <p:cNvSpPr txBox="1">
              <a:spLocks noChangeArrowheads="1"/>
            </p:cNvSpPr>
            <p:nvPr/>
          </p:nvSpPr>
          <p:spPr bwMode="auto">
            <a:xfrm>
              <a:off x="1728" y="225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2</a:t>
              </a:r>
              <a:endParaRPr lang="pt-BR" altLang="pt-BR"/>
            </a:p>
          </p:txBody>
        </p:sp>
        <p:sp>
          <p:nvSpPr>
            <p:cNvPr id="37908" name="Text Box 13"/>
            <p:cNvSpPr txBox="1">
              <a:spLocks noChangeArrowheads="1"/>
            </p:cNvSpPr>
            <p:nvPr/>
          </p:nvSpPr>
          <p:spPr bwMode="auto">
            <a:xfrm>
              <a:off x="1728" y="278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4</a:t>
              </a:r>
              <a:endParaRPr lang="pt-BR" altLang="pt-BR"/>
            </a:p>
          </p:txBody>
        </p:sp>
      </p:grp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7010400" y="3962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6</a:t>
            </a:r>
            <a:endParaRPr lang="pt-BR" altLang="pt-BR"/>
          </a:p>
        </p:txBody>
      </p:sp>
      <p:grpSp>
        <p:nvGrpSpPr>
          <p:cNvPr id="37902" name="Group 16"/>
          <p:cNvGrpSpPr>
            <a:grpSpLocks/>
          </p:cNvGrpSpPr>
          <p:nvPr/>
        </p:nvGrpSpPr>
        <p:grpSpPr bwMode="auto">
          <a:xfrm>
            <a:off x="1203325" y="2971800"/>
            <a:ext cx="1463675" cy="2743200"/>
            <a:chOff x="278" y="1440"/>
            <a:chExt cx="922" cy="1728"/>
          </a:xfrm>
        </p:grpSpPr>
        <p:sp>
          <p:nvSpPr>
            <p:cNvPr id="37903" name="Text Box 17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    C</a:t>
              </a:r>
            </a:p>
            <a:p>
              <a:r>
                <a:rPr lang="pt-BR" altLang="pt-BR"/>
                <a:t>0     0     0</a:t>
              </a:r>
            </a:p>
            <a:p>
              <a:r>
                <a:rPr lang="pt-BR" altLang="pt-BR"/>
                <a:t>0     2     2</a:t>
              </a:r>
            </a:p>
            <a:p>
              <a:r>
                <a:rPr lang="pt-BR" altLang="pt-BR"/>
                <a:t>2     4     6</a:t>
              </a:r>
            </a:p>
            <a:p>
              <a:r>
                <a:rPr lang="pt-BR" altLang="pt-BR"/>
                <a:t>2     0     2</a:t>
              </a:r>
            </a:p>
            <a:p>
              <a:r>
                <a:rPr lang="pt-BR" altLang="pt-BR"/>
                <a:t>4     2     6</a:t>
              </a:r>
            </a:p>
            <a:p>
              <a:r>
                <a:rPr lang="pt-BR" altLang="pt-BR"/>
                <a:t>4     4     8</a:t>
              </a:r>
            </a:p>
          </p:txBody>
        </p:sp>
        <p:sp>
          <p:nvSpPr>
            <p:cNvPr id="37904" name="Line 18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7905" name="Line 19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7906" name="Line 20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/>
          <a:p>
            <a:r>
              <a:rPr lang="pt-BR" altLang="pt-BR" dirty="0"/>
              <a:t>Aprendizado Supervisionado</a:t>
            </a: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o valor de C para um vetor de entrada (A, B)</a:t>
            </a:r>
          </a:p>
        </p:txBody>
      </p:sp>
    </p:spTree>
    <p:extLst>
      <p:ext uri="{BB962C8B-B14F-4D97-AF65-F5344CB8AC3E}">
        <p14:creationId xmlns:p14="http://schemas.microsoft.com/office/powerpoint/2010/main" val="42079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6400800" y="3657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C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05200" y="3581400"/>
            <a:ext cx="381000" cy="1295400"/>
            <a:chOff x="1728" y="2256"/>
            <a:chExt cx="240" cy="816"/>
          </a:xfrm>
        </p:grpSpPr>
        <p:sp>
          <p:nvSpPr>
            <p:cNvPr id="38931" name="Text Box 12"/>
            <p:cNvSpPr txBox="1">
              <a:spLocks noChangeArrowheads="1"/>
            </p:cNvSpPr>
            <p:nvPr/>
          </p:nvSpPr>
          <p:spPr bwMode="auto">
            <a:xfrm>
              <a:off x="1728" y="225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1</a:t>
              </a:r>
              <a:endParaRPr lang="pt-BR" altLang="pt-BR"/>
            </a:p>
          </p:txBody>
        </p:sp>
        <p:sp>
          <p:nvSpPr>
            <p:cNvPr id="38932" name="Text Box 13"/>
            <p:cNvSpPr txBox="1">
              <a:spLocks noChangeArrowheads="1"/>
            </p:cNvSpPr>
            <p:nvPr/>
          </p:nvSpPr>
          <p:spPr bwMode="auto">
            <a:xfrm>
              <a:off x="1728" y="278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2</a:t>
              </a:r>
              <a:endParaRPr lang="pt-BR" altLang="pt-BR"/>
            </a:p>
          </p:txBody>
        </p:sp>
      </p:grp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7010400" y="3962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3</a:t>
            </a:r>
            <a:endParaRPr lang="pt-BR" altLang="pt-BR"/>
          </a:p>
        </p:txBody>
      </p:sp>
      <p:grpSp>
        <p:nvGrpSpPr>
          <p:cNvPr id="38926" name="Group 16"/>
          <p:cNvGrpSpPr>
            <a:grpSpLocks/>
          </p:cNvGrpSpPr>
          <p:nvPr/>
        </p:nvGrpSpPr>
        <p:grpSpPr bwMode="auto">
          <a:xfrm>
            <a:off x="1203325" y="2971800"/>
            <a:ext cx="1463675" cy="2743200"/>
            <a:chOff x="278" y="1440"/>
            <a:chExt cx="922" cy="1728"/>
          </a:xfrm>
        </p:grpSpPr>
        <p:sp>
          <p:nvSpPr>
            <p:cNvPr id="38927" name="Text Box 17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    C</a:t>
              </a:r>
            </a:p>
            <a:p>
              <a:r>
                <a:rPr lang="pt-BR" altLang="pt-BR"/>
                <a:t>0     0     0</a:t>
              </a:r>
            </a:p>
            <a:p>
              <a:r>
                <a:rPr lang="pt-BR" altLang="pt-BR"/>
                <a:t>0     2     2</a:t>
              </a:r>
            </a:p>
            <a:p>
              <a:r>
                <a:rPr lang="pt-BR" altLang="pt-BR"/>
                <a:t>2     4     6</a:t>
              </a:r>
            </a:p>
            <a:p>
              <a:r>
                <a:rPr lang="pt-BR" altLang="pt-BR"/>
                <a:t>2     0     2</a:t>
              </a:r>
            </a:p>
            <a:p>
              <a:r>
                <a:rPr lang="pt-BR" altLang="pt-BR"/>
                <a:t>4     2     6</a:t>
              </a:r>
            </a:p>
            <a:p>
              <a:r>
                <a:rPr lang="pt-BR" altLang="pt-BR"/>
                <a:t>4     4     8</a:t>
              </a:r>
            </a:p>
          </p:txBody>
        </p:sp>
        <p:sp>
          <p:nvSpPr>
            <p:cNvPr id="38928" name="Line 18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8929" name="Line 19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8930" name="Line 20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/>
          <a:p>
            <a:r>
              <a:rPr lang="pt-BR" altLang="pt-BR" dirty="0"/>
              <a:t>Aprendizado Supervisionado</a:t>
            </a: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o valor de C para um vetor de entrada (A, B)</a:t>
            </a:r>
          </a:p>
        </p:txBody>
      </p:sp>
    </p:spTree>
    <p:extLst>
      <p:ext uri="{BB962C8B-B14F-4D97-AF65-F5344CB8AC3E}">
        <p14:creationId xmlns:p14="http://schemas.microsoft.com/office/powerpoint/2010/main" val="34610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8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39941" name="AutoShape 5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9942" name="AutoShape 6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9943" name="AutoShape 7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6400800" y="3657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C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276600" y="3581400"/>
            <a:ext cx="609600" cy="1295400"/>
            <a:chOff x="1584" y="2256"/>
            <a:chExt cx="384" cy="816"/>
          </a:xfrm>
        </p:grpSpPr>
        <p:sp>
          <p:nvSpPr>
            <p:cNvPr id="39955" name="Text Box 12"/>
            <p:cNvSpPr txBox="1">
              <a:spLocks noChangeArrowheads="1"/>
            </p:cNvSpPr>
            <p:nvPr/>
          </p:nvSpPr>
          <p:spPr bwMode="auto">
            <a:xfrm>
              <a:off x="1584" y="225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2.5</a:t>
              </a:r>
              <a:endParaRPr lang="pt-BR" altLang="pt-BR"/>
            </a:p>
          </p:txBody>
        </p:sp>
        <p:sp>
          <p:nvSpPr>
            <p:cNvPr id="39956" name="Text Box 13"/>
            <p:cNvSpPr txBox="1">
              <a:spLocks noChangeArrowheads="1"/>
            </p:cNvSpPr>
            <p:nvPr/>
          </p:nvSpPr>
          <p:spPr bwMode="auto">
            <a:xfrm>
              <a:off x="1584" y="278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1.5</a:t>
              </a:r>
              <a:endParaRPr lang="pt-BR" altLang="pt-BR"/>
            </a:p>
          </p:txBody>
        </p:sp>
      </p:grp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7010400" y="3962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4.0</a:t>
            </a:r>
            <a:endParaRPr lang="pt-BR" altLang="pt-BR"/>
          </a:p>
        </p:txBody>
      </p:sp>
      <p:grpSp>
        <p:nvGrpSpPr>
          <p:cNvPr id="39950" name="Group 16"/>
          <p:cNvGrpSpPr>
            <a:grpSpLocks/>
          </p:cNvGrpSpPr>
          <p:nvPr/>
        </p:nvGrpSpPr>
        <p:grpSpPr bwMode="auto">
          <a:xfrm>
            <a:off x="1203325" y="2971800"/>
            <a:ext cx="1463675" cy="2743200"/>
            <a:chOff x="278" y="1440"/>
            <a:chExt cx="922" cy="1728"/>
          </a:xfrm>
        </p:grpSpPr>
        <p:sp>
          <p:nvSpPr>
            <p:cNvPr id="39951" name="Text Box 17"/>
            <p:cNvSpPr txBox="1">
              <a:spLocks noChangeArrowheads="1"/>
            </p:cNvSpPr>
            <p:nvPr/>
          </p:nvSpPr>
          <p:spPr bwMode="auto">
            <a:xfrm>
              <a:off x="278" y="1466"/>
              <a:ext cx="92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    C</a:t>
              </a:r>
            </a:p>
            <a:p>
              <a:r>
                <a:rPr lang="pt-BR" altLang="pt-BR"/>
                <a:t>0     0     0</a:t>
              </a:r>
            </a:p>
            <a:p>
              <a:r>
                <a:rPr lang="pt-BR" altLang="pt-BR"/>
                <a:t>0     2     2</a:t>
              </a:r>
            </a:p>
            <a:p>
              <a:r>
                <a:rPr lang="pt-BR" altLang="pt-BR"/>
                <a:t>2     4     6</a:t>
              </a:r>
            </a:p>
            <a:p>
              <a:r>
                <a:rPr lang="pt-BR" altLang="pt-BR"/>
                <a:t>2     0     2</a:t>
              </a:r>
            </a:p>
            <a:p>
              <a:r>
                <a:rPr lang="pt-BR" altLang="pt-BR"/>
                <a:t>4     2     6</a:t>
              </a:r>
            </a:p>
            <a:p>
              <a:r>
                <a:rPr lang="pt-BR" altLang="pt-BR"/>
                <a:t>4     4     8</a:t>
              </a:r>
            </a:p>
          </p:txBody>
        </p:sp>
        <p:sp>
          <p:nvSpPr>
            <p:cNvPr id="39952" name="Line 18"/>
            <p:cNvSpPr>
              <a:spLocks noChangeShapeType="1"/>
            </p:cNvSpPr>
            <p:nvPr/>
          </p:nvSpPr>
          <p:spPr bwMode="auto">
            <a:xfrm>
              <a:off x="52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953" name="Line 19"/>
            <p:cNvSpPr>
              <a:spLocks noChangeShapeType="1"/>
            </p:cNvSpPr>
            <p:nvPr/>
          </p:nvSpPr>
          <p:spPr bwMode="auto">
            <a:xfrm>
              <a:off x="912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954" name="Line 20"/>
            <p:cNvSpPr>
              <a:spLocks noChangeShapeType="1"/>
            </p:cNvSpPr>
            <p:nvPr/>
          </p:nvSpPr>
          <p:spPr bwMode="auto">
            <a:xfrm>
              <a:off x="288" y="172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/>
          <a:p>
            <a:r>
              <a:rPr lang="pt-BR" altLang="pt-BR" dirty="0"/>
              <a:t>Aprendizado Supervisionado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o valor de C para um vetor de entrada (A, B)</a:t>
            </a:r>
          </a:p>
        </p:txBody>
      </p:sp>
    </p:spTree>
    <p:extLst>
      <p:ext uri="{BB962C8B-B14F-4D97-AF65-F5344CB8AC3E}">
        <p14:creationId xmlns:p14="http://schemas.microsoft.com/office/powerpoint/2010/main" val="400372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2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7756525" y="36576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grpSp>
        <p:nvGrpSpPr>
          <p:cNvPr id="40966" name="Group 88"/>
          <p:cNvGrpSpPr>
            <a:grpSpLocks/>
          </p:cNvGrpSpPr>
          <p:nvPr/>
        </p:nvGrpSpPr>
        <p:grpSpPr bwMode="auto">
          <a:xfrm>
            <a:off x="609600" y="3200400"/>
            <a:ext cx="1143000" cy="1371600"/>
            <a:chOff x="384" y="2016"/>
            <a:chExt cx="720" cy="864"/>
          </a:xfrm>
        </p:grpSpPr>
        <p:sp>
          <p:nvSpPr>
            <p:cNvPr id="41012" name="Rectangle 11"/>
            <p:cNvSpPr>
              <a:spLocks noChangeArrowheads="1"/>
            </p:cNvSpPr>
            <p:nvPr/>
          </p:nvSpPr>
          <p:spPr bwMode="auto">
            <a:xfrm>
              <a:off x="384" y="201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3" name="Rectangle 12"/>
            <p:cNvSpPr>
              <a:spLocks noChangeArrowheads="1"/>
            </p:cNvSpPr>
            <p:nvPr/>
          </p:nvSpPr>
          <p:spPr bwMode="auto">
            <a:xfrm>
              <a:off x="528" y="201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4" name="Rectangle 13"/>
            <p:cNvSpPr>
              <a:spLocks noChangeArrowheads="1"/>
            </p:cNvSpPr>
            <p:nvPr/>
          </p:nvSpPr>
          <p:spPr bwMode="auto">
            <a:xfrm>
              <a:off x="672" y="201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>
                <a:solidFill>
                  <a:srgbClr val="CCECFF"/>
                </a:solidFill>
              </a:endParaRPr>
            </a:p>
          </p:txBody>
        </p:sp>
        <p:sp>
          <p:nvSpPr>
            <p:cNvPr id="41015" name="Rectangle 14"/>
            <p:cNvSpPr>
              <a:spLocks noChangeArrowheads="1"/>
            </p:cNvSpPr>
            <p:nvPr/>
          </p:nvSpPr>
          <p:spPr bwMode="auto">
            <a:xfrm>
              <a:off x="816" y="201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6" name="Rectangle 15"/>
            <p:cNvSpPr>
              <a:spLocks noChangeArrowheads="1"/>
            </p:cNvSpPr>
            <p:nvPr/>
          </p:nvSpPr>
          <p:spPr bwMode="auto">
            <a:xfrm>
              <a:off x="960" y="201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7" name="Rectangle 16"/>
            <p:cNvSpPr>
              <a:spLocks noChangeArrowheads="1"/>
            </p:cNvSpPr>
            <p:nvPr/>
          </p:nvSpPr>
          <p:spPr bwMode="auto">
            <a:xfrm>
              <a:off x="384" y="21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8" name="Rectangle 17"/>
            <p:cNvSpPr>
              <a:spLocks noChangeArrowheads="1"/>
            </p:cNvSpPr>
            <p:nvPr/>
          </p:nvSpPr>
          <p:spPr bwMode="auto">
            <a:xfrm>
              <a:off x="528" y="216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19" name="Rectangle 18"/>
            <p:cNvSpPr>
              <a:spLocks noChangeArrowheads="1"/>
            </p:cNvSpPr>
            <p:nvPr/>
          </p:nvSpPr>
          <p:spPr bwMode="auto">
            <a:xfrm>
              <a:off x="672" y="216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0" name="Rectangle 19"/>
            <p:cNvSpPr>
              <a:spLocks noChangeArrowheads="1"/>
            </p:cNvSpPr>
            <p:nvPr/>
          </p:nvSpPr>
          <p:spPr bwMode="auto">
            <a:xfrm>
              <a:off x="816" y="216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1" name="Rectangle 20"/>
            <p:cNvSpPr>
              <a:spLocks noChangeArrowheads="1"/>
            </p:cNvSpPr>
            <p:nvPr/>
          </p:nvSpPr>
          <p:spPr bwMode="auto">
            <a:xfrm>
              <a:off x="960" y="21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2" name="Rectangle 21"/>
            <p:cNvSpPr>
              <a:spLocks noChangeArrowheads="1"/>
            </p:cNvSpPr>
            <p:nvPr/>
          </p:nvSpPr>
          <p:spPr bwMode="auto">
            <a:xfrm>
              <a:off x="384" y="230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3" name="Rectangle 22"/>
            <p:cNvSpPr>
              <a:spLocks noChangeArrowheads="1"/>
            </p:cNvSpPr>
            <p:nvPr/>
          </p:nvSpPr>
          <p:spPr bwMode="auto">
            <a:xfrm>
              <a:off x="528" y="23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4" name="Rectangle 23"/>
            <p:cNvSpPr>
              <a:spLocks noChangeArrowheads="1"/>
            </p:cNvSpPr>
            <p:nvPr/>
          </p:nvSpPr>
          <p:spPr bwMode="auto">
            <a:xfrm>
              <a:off x="672" y="23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5" name="Rectangle 24"/>
            <p:cNvSpPr>
              <a:spLocks noChangeArrowheads="1"/>
            </p:cNvSpPr>
            <p:nvPr/>
          </p:nvSpPr>
          <p:spPr bwMode="auto">
            <a:xfrm>
              <a:off x="816" y="23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6" name="Rectangle 25"/>
            <p:cNvSpPr>
              <a:spLocks noChangeArrowheads="1"/>
            </p:cNvSpPr>
            <p:nvPr/>
          </p:nvSpPr>
          <p:spPr bwMode="auto">
            <a:xfrm>
              <a:off x="960" y="230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7" name="Rectangle 26"/>
            <p:cNvSpPr>
              <a:spLocks noChangeArrowheads="1"/>
            </p:cNvSpPr>
            <p:nvPr/>
          </p:nvSpPr>
          <p:spPr bwMode="auto">
            <a:xfrm>
              <a:off x="384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8" name="Rectangle 27"/>
            <p:cNvSpPr>
              <a:spLocks noChangeArrowheads="1"/>
            </p:cNvSpPr>
            <p:nvPr/>
          </p:nvSpPr>
          <p:spPr bwMode="auto">
            <a:xfrm>
              <a:off x="528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29" name="Rectangle 28"/>
            <p:cNvSpPr>
              <a:spLocks noChangeArrowheads="1"/>
            </p:cNvSpPr>
            <p:nvPr/>
          </p:nvSpPr>
          <p:spPr bwMode="auto">
            <a:xfrm>
              <a:off x="672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0" name="Rectangle 29"/>
            <p:cNvSpPr>
              <a:spLocks noChangeArrowheads="1"/>
            </p:cNvSpPr>
            <p:nvPr/>
          </p:nvSpPr>
          <p:spPr bwMode="auto">
            <a:xfrm>
              <a:off x="816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1" name="Rectangle 30"/>
            <p:cNvSpPr>
              <a:spLocks noChangeArrowheads="1"/>
            </p:cNvSpPr>
            <p:nvPr/>
          </p:nvSpPr>
          <p:spPr bwMode="auto">
            <a:xfrm>
              <a:off x="960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2" name="Rectangle 3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3" name="Rectangle 32"/>
            <p:cNvSpPr>
              <a:spLocks noChangeArrowheads="1"/>
            </p:cNvSpPr>
            <p:nvPr/>
          </p:nvSpPr>
          <p:spPr bwMode="auto">
            <a:xfrm>
              <a:off x="528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4" name="Rectangle 33"/>
            <p:cNvSpPr>
              <a:spLocks noChangeArrowheads="1"/>
            </p:cNvSpPr>
            <p:nvPr/>
          </p:nvSpPr>
          <p:spPr bwMode="auto">
            <a:xfrm>
              <a:off x="672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5" name="Rectangle 34"/>
            <p:cNvSpPr>
              <a:spLocks noChangeArrowheads="1"/>
            </p:cNvSpPr>
            <p:nvPr/>
          </p:nvSpPr>
          <p:spPr bwMode="auto">
            <a:xfrm>
              <a:off x="816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6" name="Rectangle 35"/>
            <p:cNvSpPr>
              <a:spLocks noChangeArrowheads="1"/>
            </p:cNvSpPr>
            <p:nvPr/>
          </p:nvSpPr>
          <p:spPr bwMode="auto">
            <a:xfrm>
              <a:off x="960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7" name="Rectangle 36"/>
            <p:cNvSpPr>
              <a:spLocks noChangeArrowheads="1"/>
            </p:cNvSpPr>
            <p:nvPr/>
          </p:nvSpPr>
          <p:spPr bwMode="auto">
            <a:xfrm>
              <a:off x="384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8" name="Rectangle 37"/>
            <p:cNvSpPr>
              <a:spLocks noChangeArrowheads="1"/>
            </p:cNvSpPr>
            <p:nvPr/>
          </p:nvSpPr>
          <p:spPr bwMode="auto">
            <a:xfrm>
              <a:off x="528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39" name="Rectangle 38"/>
            <p:cNvSpPr>
              <a:spLocks noChangeArrowheads="1"/>
            </p:cNvSpPr>
            <p:nvPr/>
          </p:nvSpPr>
          <p:spPr bwMode="auto">
            <a:xfrm>
              <a:off x="672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40" name="Rectangle 39"/>
            <p:cNvSpPr>
              <a:spLocks noChangeArrowheads="1"/>
            </p:cNvSpPr>
            <p:nvPr/>
          </p:nvSpPr>
          <p:spPr bwMode="auto">
            <a:xfrm>
              <a:off x="816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41" name="Rectangle 40"/>
            <p:cNvSpPr>
              <a:spLocks noChangeArrowheads="1"/>
            </p:cNvSpPr>
            <p:nvPr/>
          </p:nvSpPr>
          <p:spPr bwMode="auto">
            <a:xfrm>
              <a:off x="960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40967" name="Group 82"/>
          <p:cNvGrpSpPr>
            <a:grpSpLocks/>
          </p:cNvGrpSpPr>
          <p:nvPr/>
        </p:nvGrpSpPr>
        <p:grpSpPr bwMode="auto">
          <a:xfrm>
            <a:off x="2667000" y="3200400"/>
            <a:ext cx="4343400" cy="3419475"/>
            <a:chOff x="1824" y="2016"/>
            <a:chExt cx="2736" cy="2154"/>
          </a:xfrm>
        </p:grpSpPr>
        <p:sp>
          <p:nvSpPr>
            <p:cNvPr id="41002" name="Text Box 5"/>
            <p:cNvSpPr txBox="1">
              <a:spLocks noChangeArrowheads="1"/>
            </p:cNvSpPr>
            <p:nvPr/>
          </p:nvSpPr>
          <p:spPr bwMode="auto">
            <a:xfrm>
              <a:off x="1824" y="2042"/>
              <a:ext cx="2736" cy="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e1 e2 e3 e4  ... e28 e29 e30  Letra</a:t>
              </a:r>
            </a:p>
            <a:p>
              <a:r>
                <a:rPr lang="pt-BR" altLang="pt-BR"/>
                <a:t>1   0   0   0    ... 1     1     0     A</a:t>
              </a:r>
            </a:p>
            <a:p>
              <a:r>
                <a:rPr lang="pt-BR" altLang="pt-BR"/>
                <a:t>                     .</a:t>
              </a:r>
            </a:p>
            <a:p>
              <a:r>
                <a:rPr lang="pt-BR" altLang="pt-BR"/>
                <a:t>                     .</a:t>
              </a:r>
            </a:p>
            <a:p>
              <a:r>
                <a:rPr lang="pt-BR" altLang="pt-BR"/>
                <a:t>                     .</a:t>
              </a:r>
            </a:p>
            <a:p>
              <a:r>
                <a:rPr lang="pt-BR" altLang="pt-BR"/>
                <a:t>0   0   0   0        0     0     0     C</a:t>
              </a:r>
            </a:p>
            <a:p>
              <a:endParaRPr lang="pt-BR" altLang="pt-BR"/>
            </a:p>
            <a:p>
              <a:endParaRPr lang="pt-BR" altLang="pt-BR"/>
            </a:p>
            <a:p>
              <a:endParaRPr lang="pt-BR" altLang="pt-BR"/>
            </a:p>
          </p:txBody>
        </p:sp>
        <p:sp>
          <p:nvSpPr>
            <p:cNvPr id="41003" name="Line 6"/>
            <p:cNvSpPr>
              <a:spLocks noChangeShapeType="1"/>
            </p:cNvSpPr>
            <p:nvPr/>
          </p:nvSpPr>
          <p:spPr bwMode="auto">
            <a:xfrm>
              <a:off x="206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4" name="Line 7"/>
            <p:cNvSpPr>
              <a:spLocks noChangeShapeType="1"/>
            </p:cNvSpPr>
            <p:nvPr/>
          </p:nvSpPr>
          <p:spPr bwMode="auto">
            <a:xfrm>
              <a:off x="230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5" name="Line 8"/>
            <p:cNvSpPr>
              <a:spLocks noChangeShapeType="1"/>
            </p:cNvSpPr>
            <p:nvPr/>
          </p:nvSpPr>
          <p:spPr bwMode="auto">
            <a:xfrm>
              <a:off x="1840" y="2304"/>
              <a:ext cx="2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6" name="Line 41"/>
            <p:cNvSpPr>
              <a:spLocks noChangeShapeType="1"/>
            </p:cNvSpPr>
            <p:nvPr/>
          </p:nvSpPr>
          <p:spPr bwMode="auto">
            <a:xfrm>
              <a:off x="254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7" name="Line 42"/>
            <p:cNvSpPr>
              <a:spLocks noChangeShapeType="1"/>
            </p:cNvSpPr>
            <p:nvPr/>
          </p:nvSpPr>
          <p:spPr bwMode="auto">
            <a:xfrm>
              <a:off x="278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8" name="Line 43"/>
            <p:cNvSpPr>
              <a:spLocks noChangeShapeType="1"/>
            </p:cNvSpPr>
            <p:nvPr/>
          </p:nvSpPr>
          <p:spPr bwMode="auto">
            <a:xfrm>
              <a:off x="302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09" name="Line 45"/>
            <p:cNvSpPr>
              <a:spLocks noChangeShapeType="1"/>
            </p:cNvSpPr>
            <p:nvPr/>
          </p:nvSpPr>
          <p:spPr bwMode="auto">
            <a:xfrm>
              <a:off x="3312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10" name="Line 46"/>
            <p:cNvSpPr>
              <a:spLocks noChangeShapeType="1"/>
            </p:cNvSpPr>
            <p:nvPr/>
          </p:nvSpPr>
          <p:spPr bwMode="auto">
            <a:xfrm>
              <a:off x="3648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11" name="Line 47"/>
            <p:cNvSpPr>
              <a:spLocks noChangeShapeType="1"/>
            </p:cNvSpPr>
            <p:nvPr/>
          </p:nvSpPr>
          <p:spPr bwMode="auto">
            <a:xfrm>
              <a:off x="3984" y="201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40968" name="Group 87"/>
          <p:cNvGrpSpPr>
            <a:grpSpLocks/>
          </p:cNvGrpSpPr>
          <p:nvPr/>
        </p:nvGrpSpPr>
        <p:grpSpPr bwMode="auto">
          <a:xfrm>
            <a:off x="609600" y="5105400"/>
            <a:ext cx="1143000" cy="1371600"/>
            <a:chOff x="384" y="3360"/>
            <a:chExt cx="720" cy="864"/>
          </a:xfrm>
        </p:grpSpPr>
        <p:sp>
          <p:nvSpPr>
            <p:cNvPr id="40972" name="Rectangle 50"/>
            <p:cNvSpPr>
              <a:spLocks noChangeArrowheads="1"/>
            </p:cNvSpPr>
            <p:nvPr/>
          </p:nvSpPr>
          <p:spPr bwMode="auto">
            <a:xfrm>
              <a:off x="384" y="33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3" name="Rectangle 51"/>
            <p:cNvSpPr>
              <a:spLocks noChangeArrowheads="1"/>
            </p:cNvSpPr>
            <p:nvPr/>
          </p:nvSpPr>
          <p:spPr bwMode="auto">
            <a:xfrm>
              <a:off x="528" y="33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4" name="Rectangle 52"/>
            <p:cNvSpPr>
              <a:spLocks noChangeArrowheads="1"/>
            </p:cNvSpPr>
            <p:nvPr/>
          </p:nvSpPr>
          <p:spPr bwMode="auto">
            <a:xfrm>
              <a:off x="672" y="33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5" name="Rectangle 53"/>
            <p:cNvSpPr>
              <a:spLocks noChangeArrowheads="1"/>
            </p:cNvSpPr>
            <p:nvPr/>
          </p:nvSpPr>
          <p:spPr bwMode="auto">
            <a:xfrm>
              <a:off x="816" y="33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6" name="Rectangle 54"/>
            <p:cNvSpPr>
              <a:spLocks noChangeArrowheads="1"/>
            </p:cNvSpPr>
            <p:nvPr/>
          </p:nvSpPr>
          <p:spPr bwMode="auto">
            <a:xfrm>
              <a:off x="960" y="336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7" name="Rectangle 55"/>
            <p:cNvSpPr>
              <a:spLocks noChangeArrowheads="1"/>
            </p:cNvSpPr>
            <p:nvPr/>
          </p:nvSpPr>
          <p:spPr bwMode="auto">
            <a:xfrm>
              <a:off x="384" y="350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8" name="Rectangle 56"/>
            <p:cNvSpPr>
              <a:spLocks noChangeArrowheads="1"/>
            </p:cNvSpPr>
            <p:nvPr/>
          </p:nvSpPr>
          <p:spPr bwMode="auto">
            <a:xfrm>
              <a:off x="528" y="35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79" name="Rectangle 57"/>
            <p:cNvSpPr>
              <a:spLocks noChangeArrowheads="1"/>
            </p:cNvSpPr>
            <p:nvPr/>
          </p:nvSpPr>
          <p:spPr bwMode="auto">
            <a:xfrm>
              <a:off x="672" y="35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0" name="Rectangle 58"/>
            <p:cNvSpPr>
              <a:spLocks noChangeArrowheads="1"/>
            </p:cNvSpPr>
            <p:nvPr/>
          </p:nvSpPr>
          <p:spPr bwMode="auto">
            <a:xfrm>
              <a:off x="816" y="35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1" name="Rectangle 59"/>
            <p:cNvSpPr>
              <a:spLocks noChangeArrowheads="1"/>
            </p:cNvSpPr>
            <p:nvPr/>
          </p:nvSpPr>
          <p:spPr bwMode="auto">
            <a:xfrm>
              <a:off x="960" y="350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2" name="Rectangle 60"/>
            <p:cNvSpPr>
              <a:spLocks noChangeArrowheads="1"/>
            </p:cNvSpPr>
            <p:nvPr/>
          </p:nvSpPr>
          <p:spPr bwMode="auto">
            <a:xfrm>
              <a:off x="384" y="36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3" name="Rectangle 61"/>
            <p:cNvSpPr>
              <a:spLocks noChangeArrowheads="1"/>
            </p:cNvSpPr>
            <p:nvPr/>
          </p:nvSpPr>
          <p:spPr bwMode="auto">
            <a:xfrm>
              <a:off x="528" y="36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4" name="Rectangle 62"/>
            <p:cNvSpPr>
              <a:spLocks noChangeArrowheads="1"/>
            </p:cNvSpPr>
            <p:nvPr/>
          </p:nvSpPr>
          <p:spPr bwMode="auto">
            <a:xfrm>
              <a:off x="672" y="36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5" name="Rectangle 63"/>
            <p:cNvSpPr>
              <a:spLocks noChangeArrowheads="1"/>
            </p:cNvSpPr>
            <p:nvPr/>
          </p:nvSpPr>
          <p:spPr bwMode="auto">
            <a:xfrm>
              <a:off x="816" y="36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6" name="Rectangle 64"/>
            <p:cNvSpPr>
              <a:spLocks noChangeArrowheads="1"/>
            </p:cNvSpPr>
            <p:nvPr/>
          </p:nvSpPr>
          <p:spPr bwMode="auto">
            <a:xfrm>
              <a:off x="960" y="36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7" name="Rectangle 65"/>
            <p:cNvSpPr>
              <a:spLocks noChangeArrowheads="1"/>
            </p:cNvSpPr>
            <p:nvPr/>
          </p:nvSpPr>
          <p:spPr bwMode="auto">
            <a:xfrm>
              <a:off x="384" y="37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8" name="Rectangle 66"/>
            <p:cNvSpPr>
              <a:spLocks noChangeArrowheads="1"/>
            </p:cNvSpPr>
            <p:nvPr/>
          </p:nvSpPr>
          <p:spPr bwMode="auto">
            <a:xfrm>
              <a:off x="528" y="37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89" name="Rectangle 67"/>
            <p:cNvSpPr>
              <a:spLocks noChangeArrowheads="1"/>
            </p:cNvSpPr>
            <p:nvPr/>
          </p:nvSpPr>
          <p:spPr bwMode="auto">
            <a:xfrm>
              <a:off x="672" y="37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0" name="Rectangle 68"/>
            <p:cNvSpPr>
              <a:spLocks noChangeArrowheads="1"/>
            </p:cNvSpPr>
            <p:nvPr/>
          </p:nvSpPr>
          <p:spPr bwMode="auto">
            <a:xfrm>
              <a:off x="816" y="37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1" name="Rectangle 69"/>
            <p:cNvSpPr>
              <a:spLocks noChangeArrowheads="1"/>
            </p:cNvSpPr>
            <p:nvPr/>
          </p:nvSpPr>
          <p:spPr bwMode="auto">
            <a:xfrm>
              <a:off x="960" y="37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2" name="Rectangle 70"/>
            <p:cNvSpPr>
              <a:spLocks noChangeArrowheads="1"/>
            </p:cNvSpPr>
            <p:nvPr/>
          </p:nvSpPr>
          <p:spPr bwMode="auto">
            <a:xfrm>
              <a:off x="384" y="39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3" name="Rectangle 71"/>
            <p:cNvSpPr>
              <a:spLocks noChangeArrowheads="1"/>
            </p:cNvSpPr>
            <p:nvPr/>
          </p:nvSpPr>
          <p:spPr bwMode="auto">
            <a:xfrm>
              <a:off x="528" y="39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4" name="Rectangle 72"/>
            <p:cNvSpPr>
              <a:spLocks noChangeArrowheads="1"/>
            </p:cNvSpPr>
            <p:nvPr/>
          </p:nvSpPr>
          <p:spPr bwMode="auto">
            <a:xfrm>
              <a:off x="672" y="39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5" name="Rectangle 73"/>
            <p:cNvSpPr>
              <a:spLocks noChangeArrowheads="1"/>
            </p:cNvSpPr>
            <p:nvPr/>
          </p:nvSpPr>
          <p:spPr bwMode="auto">
            <a:xfrm>
              <a:off x="816" y="39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6" name="Rectangle 74"/>
            <p:cNvSpPr>
              <a:spLocks noChangeArrowheads="1"/>
            </p:cNvSpPr>
            <p:nvPr/>
          </p:nvSpPr>
          <p:spPr bwMode="auto">
            <a:xfrm>
              <a:off x="960" y="39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7" name="Rectangle 75"/>
            <p:cNvSpPr>
              <a:spLocks noChangeArrowheads="1"/>
            </p:cNvSpPr>
            <p:nvPr/>
          </p:nvSpPr>
          <p:spPr bwMode="auto">
            <a:xfrm>
              <a:off x="384" y="40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8" name="Rectangle 76"/>
            <p:cNvSpPr>
              <a:spLocks noChangeArrowheads="1"/>
            </p:cNvSpPr>
            <p:nvPr/>
          </p:nvSpPr>
          <p:spPr bwMode="auto">
            <a:xfrm>
              <a:off x="528" y="40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0999" name="Rectangle 77"/>
            <p:cNvSpPr>
              <a:spLocks noChangeArrowheads="1"/>
            </p:cNvSpPr>
            <p:nvPr/>
          </p:nvSpPr>
          <p:spPr bwMode="auto">
            <a:xfrm>
              <a:off x="672" y="40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00" name="Rectangle 78"/>
            <p:cNvSpPr>
              <a:spLocks noChangeArrowheads="1"/>
            </p:cNvSpPr>
            <p:nvPr/>
          </p:nvSpPr>
          <p:spPr bwMode="auto">
            <a:xfrm>
              <a:off x="816" y="40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1001" name="Rectangle 79"/>
            <p:cNvSpPr>
              <a:spLocks noChangeArrowheads="1"/>
            </p:cNvSpPr>
            <p:nvPr/>
          </p:nvSpPr>
          <p:spPr bwMode="auto">
            <a:xfrm>
              <a:off x="960" y="40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40969" name="Text Box 81"/>
          <p:cNvSpPr txBox="1">
            <a:spLocks noChangeArrowheads="1"/>
          </p:cNvSpPr>
          <p:nvPr/>
        </p:nvSpPr>
        <p:spPr bwMode="auto">
          <a:xfrm>
            <a:off x="746125" y="4613275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...</a:t>
            </a:r>
          </a:p>
        </p:txBody>
      </p:sp>
      <p:sp>
        <p:nvSpPr>
          <p:cNvPr id="40970" name="Line 84"/>
          <p:cNvSpPr>
            <a:spLocks noChangeAspect="1" noChangeShapeType="1"/>
          </p:cNvSpPr>
          <p:nvPr/>
        </p:nvSpPr>
        <p:spPr bwMode="auto">
          <a:xfrm>
            <a:off x="1905000" y="3810000"/>
            <a:ext cx="6096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971" name="Line 89"/>
          <p:cNvSpPr>
            <a:spLocks noChangeShapeType="1"/>
          </p:cNvSpPr>
          <p:nvPr/>
        </p:nvSpPr>
        <p:spPr bwMode="auto">
          <a:xfrm flipV="1">
            <a:off x="1828800" y="5334000"/>
            <a:ext cx="6858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2" name="Rectangle 2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Aprendizado Supervisionado</a:t>
            </a:r>
            <a:endParaRPr lang="pt-BR" altLang="pt-BR" dirty="0"/>
          </a:p>
        </p:txBody>
      </p:sp>
      <p:sp>
        <p:nvSpPr>
          <p:cNvPr id="83" name="Rectangle 13"/>
          <p:cNvSpPr>
            <a:spLocks noChangeArrowheads="1"/>
          </p:cNvSpPr>
          <p:nvPr/>
        </p:nvSpPr>
        <p:spPr bwMode="auto">
          <a:xfrm>
            <a:off x="467544" y="156592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500" u="sng" dirty="0"/>
              <a:t>Exemplo2</a:t>
            </a:r>
            <a:r>
              <a:rPr lang="pt-BR" altLang="pt-BR" sz="2500" dirty="0"/>
              <a:t>: Reconhecimento de imagens de caracteres. Cada padrão de treinamento é uma </a:t>
            </a:r>
            <a:r>
              <a:rPr lang="pt-BR" altLang="pt-BR" sz="2500" dirty="0" err="1"/>
              <a:t>tupla</a:t>
            </a:r>
            <a:r>
              <a:rPr lang="pt-BR" altLang="pt-BR" sz="2500" dirty="0"/>
              <a:t> (e1,..., e30, Letra), onde (e1,..,e30) sã</a:t>
            </a:r>
            <a:r>
              <a:rPr lang="pt-BR" altLang="pt-BR" sz="2800" dirty="0"/>
              <a:t>o</a:t>
            </a:r>
            <a:r>
              <a:rPr lang="pt-BR" altLang="pt-BR" sz="2500" dirty="0"/>
              <a:t> entradas e Letra é saída.</a:t>
            </a:r>
          </a:p>
        </p:txBody>
      </p:sp>
      <p:sp>
        <p:nvSpPr>
          <p:cNvPr id="84" name="AutoShape 6"/>
          <p:cNvSpPr>
            <a:spLocks noChangeArrowheads="1"/>
          </p:cNvSpPr>
          <p:nvPr/>
        </p:nvSpPr>
        <p:spPr bwMode="auto">
          <a:xfrm>
            <a:off x="6732240" y="4256156"/>
            <a:ext cx="838200" cy="368163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6724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638800" y="2743200"/>
            <a:ext cx="1158875" cy="37560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68580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4724400" y="2971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1991" name="AutoShape 7"/>
          <p:cNvSpPr>
            <a:spLocks noChangeArrowheads="1"/>
          </p:cNvSpPr>
          <p:nvPr/>
        </p:nvSpPr>
        <p:spPr bwMode="auto">
          <a:xfrm>
            <a:off x="4724400" y="6019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4724400" y="2590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E1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4724400" y="55626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E30</a:t>
            </a:r>
          </a:p>
        </p:txBody>
      </p:sp>
      <p:sp>
        <p:nvSpPr>
          <p:cNvPr id="41994" name="Text Box 11"/>
          <p:cNvSpPr txBox="1">
            <a:spLocks noChangeArrowheads="1"/>
          </p:cNvSpPr>
          <p:nvPr/>
        </p:nvSpPr>
        <p:spPr bwMode="auto">
          <a:xfrm>
            <a:off x="6858000" y="4114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Letra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7924800" y="4419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A</a:t>
            </a:r>
            <a:endParaRPr lang="pt-BR" altLang="pt-BR"/>
          </a:p>
        </p:txBody>
      </p:sp>
      <p:sp>
        <p:nvSpPr>
          <p:cNvPr id="41996" name="Text Box 16"/>
          <p:cNvSpPr txBox="1">
            <a:spLocks noChangeArrowheads="1"/>
          </p:cNvSpPr>
          <p:nvPr/>
        </p:nvSpPr>
        <p:spPr bwMode="auto">
          <a:xfrm>
            <a:off x="4876800" y="4267200"/>
            <a:ext cx="2603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1066800" y="3886200"/>
            <a:ext cx="1143000" cy="1371600"/>
            <a:chOff x="672" y="2448"/>
            <a:chExt cx="720" cy="864"/>
          </a:xfrm>
        </p:grpSpPr>
        <p:sp>
          <p:nvSpPr>
            <p:cNvPr id="42008" name="Rectangle 18"/>
            <p:cNvSpPr>
              <a:spLocks noChangeArrowheads="1"/>
            </p:cNvSpPr>
            <p:nvPr/>
          </p:nvSpPr>
          <p:spPr bwMode="auto">
            <a:xfrm>
              <a:off x="672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09" name="Rectangle 19"/>
            <p:cNvSpPr>
              <a:spLocks noChangeArrowheads="1"/>
            </p:cNvSpPr>
            <p:nvPr/>
          </p:nvSpPr>
          <p:spPr bwMode="auto">
            <a:xfrm>
              <a:off x="816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0" name="Rectangle 20"/>
            <p:cNvSpPr>
              <a:spLocks noChangeArrowheads="1"/>
            </p:cNvSpPr>
            <p:nvPr/>
          </p:nvSpPr>
          <p:spPr bwMode="auto">
            <a:xfrm>
              <a:off x="960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>
                <a:solidFill>
                  <a:srgbClr val="CCECFF"/>
                </a:solidFill>
              </a:endParaRPr>
            </a:p>
          </p:txBody>
        </p:sp>
        <p:sp>
          <p:nvSpPr>
            <p:cNvPr id="42011" name="Rectangle 21"/>
            <p:cNvSpPr>
              <a:spLocks noChangeArrowheads="1"/>
            </p:cNvSpPr>
            <p:nvPr/>
          </p:nvSpPr>
          <p:spPr bwMode="auto">
            <a:xfrm>
              <a:off x="1104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2" name="Rectangle 22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3" name="Rectangle 23"/>
            <p:cNvSpPr>
              <a:spLocks noChangeArrowheads="1"/>
            </p:cNvSpPr>
            <p:nvPr/>
          </p:nvSpPr>
          <p:spPr bwMode="auto">
            <a:xfrm>
              <a:off x="672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4" name="Rectangle 24"/>
            <p:cNvSpPr>
              <a:spLocks noChangeArrowheads="1"/>
            </p:cNvSpPr>
            <p:nvPr/>
          </p:nvSpPr>
          <p:spPr bwMode="auto">
            <a:xfrm>
              <a:off x="816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5" name="Rectangle 25"/>
            <p:cNvSpPr>
              <a:spLocks noChangeArrowheads="1"/>
            </p:cNvSpPr>
            <p:nvPr/>
          </p:nvSpPr>
          <p:spPr bwMode="auto">
            <a:xfrm>
              <a:off x="960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6" name="Rectangle 26"/>
            <p:cNvSpPr>
              <a:spLocks noChangeArrowheads="1"/>
            </p:cNvSpPr>
            <p:nvPr/>
          </p:nvSpPr>
          <p:spPr bwMode="auto">
            <a:xfrm>
              <a:off x="1104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7" name="Rectangle 27"/>
            <p:cNvSpPr>
              <a:spLocks noChangeArrowheads="1"/>
            </p:cNvSpPr>
            <p:nvPr/>
          </p:nvSpPr>
          <p:spPr bwMode="auto">
            <a:xfrm>
              <a:off x="1248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8" name="Rectangle 28"/>
            <p:cNvSpPr>
              <a:spLocks noChangeArrowheads="1"/>
            </p:cNvSpPr>
            <p:nvPr/>
          </p:nvSpPr>
          <p:spPr bwMode="auto">
            <a:xfrm>
              <a:off x="672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19" name="Rectangle 29"/>
            <p:cNvSpPr>
              <a:spLocks noChangeArrowheads="1"/>
            </p:cNvSpPr>
            <p:nvPr/>
          </p:nvSpPr>
          <p:spPr bwMode="auto">
            <a:xfrm>
              <a:off x="816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0" name="Rectangle 30"/>
            <p:cNvSpPr>
              <a:spLocks noChangeArrowheads="1"/>
            </p:cNvSpPr>
            <p:nvPr/>
          </p:nvSpPr>
          <p:spPr bwMode="auto">
            <a:xfrm>
              <a:off x="960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1" name="Rectangle 31"/>
            <p:cNvSpPr>
              <a:spLocks noChangeArrowheads="1"/>
            </p:cNvSpPr>
            <p:nvPr/>
          </p:nvSpPr>
          <p:spPr bwMode="auto">
            <a:xfrm>
              <a:off x="1104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2" name="Rectangle 32"/>
            <p:cNvSpPr>
              <a:spLocks noChangeArrowheads="1"/>
            </p:cNvSpPr>
            <p:nvPr/>
          </p:nvSpPr>
          <p:spPr bwMode="auto">
            <a:xfrm>
              <a:off x="1248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3" name="Rectangle 33"/>
            <p:cNvSpPr>
              <a:spLocks noChangeArrowheads="1"/>
            </p:cNvSpPr>
            <p:nvPr/>
          </p:nvSpPr>
          <p:spPr bwMode="auto">
            <a:xfrm>
              <a:off x="672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4" name="Rectangle 34"/>
            <p:cNvSpPr>
              <a:spLocks noChangeArrowheads="1"/>
            </p:cNvSpPr>
            <p:nvPr/>
          </p:nvSpPr>
          <p:spPr bwMode="auto">
            <a:xfrm>
              <a:off x="816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5" name="Rectangle 35"/>
            <p:cNvSpPr>
              <a:spLocks noChangeArrowheads="1"/>
            </p:cNvSpPr>
            <p:nvPr/>
          </p:nvSpPr>
          <p:spPr bwMode="auto">
            <a:xfrm>
              <a:off x="960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6" name="Rectangle 36"/>
            <p:cNvSpPr>
              <a:spLocks noChangeArrowheads="1"/>
            </p:cNvSpPr>
            <p:nvPr/>
          </p:nvSpPr>
          <p:spPr bwMode="auto">
            <a:xfrm>
              <a:off x="1104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7" name="Rectangle 37"/>
            <p:cNvSpPr>
              <a:spLocks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8" name="Rectangle 38"/>
            <p:cNvSpPr>
              <a:spLocks noChangeArrowheads="1"/>
            </p:cNvSpPr>
            <p:nvPr/>
          </p:nvSpPr>
          <p:spPr bwMode="auto">
            <a:xfrm>
              <a:off x="672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29" name="Rectangle 39"/>
            <p:cNvSpPr>
              <a:spLocks noChangeArrowheads="1"/>
            </p:cNvSpPr>
            <p:nvPr/>
          </p:nvSpPr>
          <p:spPr bwMode="auto">
            <a:xfrm>
              <a:off x="816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0" name="Rectangle 40"/>
            <p:cNvSpPr>
              <a:spLocks noChangeArrowheads="1"/>
            </p:cNvSpPr>
            <p:nvPr/>
          </p:nvSpPr>
          <p:spPr bwMode="auto">
            <a:xfrm>
              <a:off x="960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1" name="Rectangle 41"/>
            <p:cNvSpPr>
              <a:spLocks noChangeArrowheads="1"/>
            </p:cNvSpPr>
            <p:nvPr/>
          </p:nvSpPr>
          <p:spPr bwMode="auto">
            <a:xfrm>
              <a:off x="1104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2" name="Rectangle 42"/>
            <p:cNvSpPr>
              <a:spLocks noChangeArrowheads="1"/>
            </p:cNvSpPr>
            <p:nvPr/>
          </p:nvSpPr>
          <p:spPr bwMode="auto">
            <a:xfrm>
              <a:off x="1248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3" name="Rectangle 43"/>
            <p:cNvSpPr>
              <a:spLocks noChangeArrowheads="1"/>
            </p:cNvSpPr>
            <p:nvPr/>
          </p:nvSpPr>
          <p:spPr bwMode="auto">
            <a:xfrm>
              <a:off x="672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4" name="Rectangle 44"/>
            <p:cNvSpPr>
              <a:spLocks noChangeArrowheads="1"/>
            </p:cNvSpPr>
            <p:nvPr/>
          </p:nvSpPr>
          <p:spPr bwMode="auto">
            <a:xfrm>
              <a:off x="816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5" name="Rectangle 45"/>
            <p:cNvSpPr>
              <a:spLocks noChangeArrowheads="1"/>
            </p:cNvSpPr>
            <p:nvPr/>
          </p:nvSpPr>
          <p:spPr bwMode="auto">
            <a:xfrm>
              <a:off x="960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6" name="Rectangle 46"/>
            <p:cNvSpPr>
              <a:spLocks noChangeArrowheads="1"/>
            </p:cNvSpPr>
            <p:nvPr/>
          </p:nvSpPr>
          <p:spPr bwMode="auto">
            <a:xfrm>
              <a:off x="1104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2037" name="Rectangle 47"/>
            <p:cNvSpPr>
              <a:spLocks noChangeArrowheads="1"/>
            </p:cNvSpPr>
            <p:nvPr/>
          </p:nvSpPr>
          <p:spPr bwMode="auto">
            <a:xfrm>
              <a:off x="1248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41998" name="AutoShape 48"/>
          <p:cNvSpPr>
            <a:spLocks noChangeArrowheads="1"/>
          </p:cNvSpPr>
          <p:nvPr/>
        </p:nvSpPr>
        <p:spPr bwMode="auto">
          <a:xfrm>
            <a:off x="4724400" y="3581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1999" name="Text Box 49"/>
          <p:cNvSpPr txBox="1">
            <a:spLocks noChangeArrowheads="1"/>
          </p:cNvSpPr>
          <p:nvPr/>
        </p:nvSpPr>
        <p:spPr bwMode="auto">
          <a:xfrm>
            <a:off x="4724400" y="3200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E2</a:t>
            </a:r>
          </a:p>
        </p:txBody>
      </p:sp>
      <p:sp>
        <p:nvSpPr>
          <p:cNvPr id="42000" name="AutoShape 50"/>
          <p:cNvSpPr>
            <a:spLocks noChangeArrowheads="1"/>
          </p:cNvSpPr>
          <p:nvPr/>
        </p:nvSpPr>
        <p:spPr bwMode="auto">
          <a:xfrm>
            <a:off x="4724400" y="4191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2001" name="Text Box 51"/>
          <p:cNvSpPr txBox="1">
            <a:spLocks noChangeArrowheads="1"/>
          </p:cNvSpPr>
          <p:nvPr/>
        </p:nvSpPr>
        <p:spPr bwMode="auto">
          <a:xfrm>
            <a:off x="47244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</a:t>
            </a: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2667000" y="2819400"/>
            <a:ext cx="1752600" cy="3505200"/>
            <a:chOff x="1680" y="1776"/>
            <a:chExt cx="1104" cy="2208"/>
          </a:xfrm>
        </p:grpSpPr>
        <p:sp>
          <p:nvSpPr>
            <p:cNvPr id="42003" name="Text Box 53"/>
            <p:cNvSpPr txBox="1">
              <a:spLocks noChangeArrowheads="1"/>
            </p:cNvSpPr>
            <p:nvPr/>
          </p:nvSpPr>
          <p:spPr bwMode="auto">
            <a:xfrm>
              <a:off x="2572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2004" name="Text Box 54"/>
            <p:cNvSpPr txBox="1">
              <a:spLocks noChangeArrowheads="1"/>
            </p:cNvSpPr>
            <p:nvPr/>
          </p:nvSpPr>
          <p:spPr bwMode="auto">
            <a:xfrm>
              <a:off x="2572" y="21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2005" name="Text Box 55"/>
            <p:cNvSpPr txBox="1">
              <a:spLocks noChangeArrowheads="1"/>
            </p:cNvSpPr>
            <p:nvPr/>
          </p:nvSpPr>
          <p:spPr bwMode="auto">
            <a:xfrm>
              <a:off x="2572" y="25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2006" name="Text Box 56"/>
            <p:cNvSpPr txBox="1">
              <a:spLocks noChangeArrowheads="1"/>
            </p:cNvSpPr>
            <p:nvPr/>
          </p:nvSpPr>
          <p:spPr bwMode="auto">
            <a:xfrm>
              <a:off x="2572" y="36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2007" name="AutoShape 57"/>
            <p:cNvSpPr>
              <a:spLocks noChangeArrowheads="1"/>
            </p:cNvSpPr>
            <p:nvPr/>
          </p:nvSpPr>
          <p:spPr bwMode="auto">
            <a:xfrm>
              <a:off x="1680" y="2688"/>
              <a:ext cx="528" cy="384"/>
            </a:xfrm>
            <a:prstGeom prst="rightArrow">
              <a:avLst>
                <a:gd name="adj1" fmla="val 50000"/>
                <a:gd name="adj2" fmla="val 3437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Aprendizado Supervisionado</a:t>
            </a:r>
          </a:p>
        </p:txBody>
      </p:sp>
      <p:sp>
        <p:nvSpPr>
          <p:cNvPr id="5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a Letra para um vetor de entrada (e1,...,e30)</a:t>
            </a:r>
          </a:p>
        </p:txBody>
      </p:sp>
    </p:spTree>
    <p:extLst>
      <p:ext uri="{BB962C8B-B14F-4D97-AF65-F5344CB8AC3E}">
        <p14:creationId xmlns:p14="http://schemas.microsoft.com/office/powerpoint/2010/main" val="31712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5638800" y="2743200"/>
            <a:ext cx="1158875" cy="37560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>
            <a:off x="68580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3014" name="AutoShape 6"/>
          <p:cNvSpPr>
            <a:spLocks noChangeArrowheads="1"/>
          </p:cNvSpPr>
          <p:nvPr/>
        </p:nvSpPr>
        <p:spPr bwMode="auto">
          <a:xfrm>
            <a:off x="4724400" y="2971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4724400" y="6019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4724400" y="2590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E1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4724400" y="55626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E30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6858000" y="4114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Letra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7924800" y="4419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A</a:t>
            </a:r>
            <a:endParaRPr lang="pt-BR" altLang="pt-BR"/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4876800" y="4267200"/>
            <a:ext cx="2603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066800" y="3886200"/>
            <a:ext cx="1143000" cy="1371600"/>
            <a:chOff x="672" y="2448"/>
            <a:chExt cx="720" cy="864"/>
          </a:xfrm>
        </p:grpSpPr>
        <p:sp>
          <p:nvSpPr>
            <p:cNvPr id="43032" name="Rectangle 14"/>
            <p:cNvSpPr>
              <a:spLocks noChangeArrowheads="1"/>
            </p:cNvSpPr>
            <p:nvPr/>
          </p:nvSpPr>
          <p:spPr bwMode="auto">
            <a:xfrm>
              <a:off x="672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3" name="Rectangle 15"/>
            <p:cNvSpPr>
              <a:spLocks noChangeArrowheads="1"/>
            </p:cNvSpPr>
            <p:nvPr/>
          </p:nvSpPr>
          <p:spPr bwMode="auto">
            <a:xfrm>
              <a:off x="816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4" name="Rectangle 16"/>
            <p:cNvSpPr>
              <a:spLocks noChangeArrowheads="1"/>
            </p:cNvSpPr>
            <p:nvPr/>
          </p:nvSpPr>
          <p:spPr bwMode="auto">
            <a:xfrm>
              <a:off x="960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>
                <a:solidFill>
                  <a:srgbClr val="CCECFF"/>
                </a:solidFill>
              </a:endParaRPr>
            </a:p>
          </p:txBody>
        </p:sp>
        <p:sp>
          <p:nvSpPr>
            <p:cNvPr id="43035" name="Rectangle 17"/>
            <p:cNvSpPr>
              <a:spLocks noChangeArrowheads="1"/>
            </p:cNvSpPr>
            <p:nvPr/>
          </p:nvSpPr>
          <p:spPr bwMode="auto">
            <a:xfrm>
              <a:off x="1104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6" name="Rectangle 18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7" name="Rectangle 19"/>
            <p:cNvSpPr>
              <a:spLocks noChangeArrowheads="1"/>
            </p:cNvSpPr>
            <p:nvPr/>
          </p:nvSpPr>
          <p:spPr bwMode="auto">
            <a:xfrm>
              <a:off x="672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8" name="Rectangle 20"/>
            <p:cNvSpPr>
              <a:spLocks noChangeArrowheads="1"/>
            </p:cNvSpPr>
            <p:nvPr/>
          </p:nvSpPr>
          <p:spPr bwMode="auto">
            <a:xfrm>
              <a:off x="816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39" name="Rectangle 21"/>
            <p:cNvSpPr>
              <a:spLocks noChangeArrowheads="1"/>
            </p:cNvSpPr>
            <p:nvPr/>
          </p:nvSpPr>
          <p:spPr bwMode="auto">
            <a:xfrm>
              <a:off x="960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0" name="Rectangle 22"/>
            <p:cNvSpPr>
              <a:spLocks noChangeArrowheads="1"/>
            </p:cNvSpPr>
            <p:nvPr/>
          </p:nvSpPr>
          <p:spPr bwMode="auto">
            <a:xfrm>
              <a:off x="1104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1" name="Rectangle 23"/>
            <p:cNvSpPr>
              <a:spLocks noChangeArrowheads="1"/>
            </p:cNvSpPr>
            <p:nvPr/>
          </p:nvSpPr>
          <p:spPr bwMode="auto">
            <a:xfrm>
              <a:off x="1248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2" name="Rectangle 24"/>
            <p:cNvSpPr>
              <a:spLocks noChangeArrowheads="1"/>
            </p:cNvSpPr>
            <p:nvPr/>
          </p:nvSpPr>
          <p:spPr bwMode="auto">
            <a:xfrm>
              <a:off x="672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3" name="Rectangle 25"/>
            <p:cNvSpPr>
              <a:spLocks noChangeArrowheads="1"/>
            </p:cNvSpPr>
            <p:nvPr/>
          </p:nvSpPr>
          <p:spPr bwMode="auto">
            <a:xfrm>
              <a:off x="816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4" name="Rectangle 26"/>
            <p:cNvSpPr>
              <a:spLocks noChangeArrowheads="1"/>
            </p:cNvSpPr>
            <p:nvPr/>
          </p:nvSpPr>
          <p:spPr bwMode="auto">
            <a:xfrm>
              <a:off x="960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5" name="Rectangle 27"/>
            <p:cNvSpPr>
              <a:spLocks noChangeArrowheads="1"/>
            </p:cNvSpPr>
            <p:nvPr/>
          </p:nvSpPr>
          <p:spPr bwMode="auto">
            <a:xfrm>
              <a:off x="1104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6" name="Rectangle 28"/>
            <p:cNvSpPr>
              <a:spLocks noChangeArrowheads="1"/>
            </p:cNvSpPr>
            <p:nvPr/>
          </p:nvSpPr>
          <p:spPr bwMode="auto">
            <a:xfrm>
              <a:off x="1248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7" name="Rectangle 29"/>
            <p:cNvSpPr>
              <a:spLocks noChangeArrowheads="1"/>
            </p:cNvSpPr>
            <p:nvPr/>
          </p:nvSpPr>
          <p:spPr bwMode="auto">
            <a:xfrm>
              <a:off x="672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8" name="Rectangle 30"/>
            <p:cNvSpPr>
              <a:spLocks noChangeArrowheads="1"/>
            </p:cNvSpPr>
            <p:nvPr/>
          </p:nvSpPr>
          <p:spPr bwMode="auto">
            <a:xfrm>
              <a:off x="816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49" name="Rectangle 31"/>
            <p:cNvSpPr>
              <a:spLocks noChangeArrowheads="1"/>
            </p:cNvSpPr>
            <p:nvPr/>
          </p:nvSpPr>
          <p:spPr bwMode="auto">
            <a:xfrm>
              <a:off x="960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0" name="Rectangle 32"/>
            <p:cNvSpPr>
              <a:spLocks noChangeArrowheads="1"/>
            </p:cNvSpPr>
            <p:nvPr/>
          </p:nvSpPr>
          <p:spPr bwMode="auto">
            <a:xfrm>
              <a:off x="1104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1" name="Rectangle 33"/>
            <p:cNvSpPr>
              <a:spLocks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2" name="Rectangle 34"/>
            <p:cNvSpPr>
              <a:spLocks noChangeArrowheads="1"/>
            </p:cNvSpPr>
            <p:nvPr/>
          </p:nvSpPr>
          <p:spPr bwMode="auto">
            <a:xfrm>
              <a:off x="672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3" name="Rectangle 35"/>
            <p:cNvSpPr>
              <a:spLocks noChangeArrowheads="1"/>
            </p:cNvSpPr>
            <p:nvPr/>
          </p:nvSpPr>
          <p:spPr bwMode="auto">
            <a:xfrm>
              <a:off x="816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4" name="Rectangle 36"/>
            <p:cNvSpPr>
              <a:spLocks noChangeArrowheads="1"/>
            </p:cNvSpPr>
            <p:nvPr/>
          </p:nvSpPr>
          <p:spPr bwMode="auto">
            <a:xfrm>
              <a:off x="960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5" name="Rectangle 37"/>
            <p:cNvSpPr>
              <a:spLocks noChangeArrowheads="1"/>
            </p:cNvSpPr>
            <p:nvPr/>
          </p:nvSpPr>
          <p:spPr bwMode="auto">
            <a:xfrm>
              <a:off x="1104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6" name="Rectangle 38"/>
            <p:cNvSpPr>
              <a:spLocks noChangeArrowheads="1"/>
            </p:cNvSpPr>
            <p:nvPr/>
          </p:nvSpPr>
          <p:spPr bwMode="auto">
            <a:xfrm>
              <a:off x="1248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7" name="Rectangle 39"/>
            <p:cNvSpPr>
              <a:spLocks noChangeArrowheads="1"/>
            </p:cNvSpPr>
            <p:nvPr/>
          </p:nvSpPr>
          <p:spPr bwMode="auto">
            <a:xfrm>
              <a:off x="672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8" name="Rectangle 40"/>
            <p:cNvSpPr>
              <a:spLocks noChangeArrowheads="1"/>
            </p:cNvSpPr>
            <p:nvPr/>
          </p:nvSpPr>
          <p:spPr bwMode="auto">
            <a:xfrm>
              <a:off x="816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59" name="Rectangle 41"/>
            <p:cNvSpPr>
              <a:spLocks noChangeArrowheads="1"/>
            </p:cNvSpPr>
            <p:nvPr/>
          </p:nvSpPr>
          <p:spPr bwMode="auto">
            <a:xfrm>
              <a:off x="960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60" name="Rectangle 42"/>
            <p:cNvSpPr>
              <a:spLocks noChangeArrowheads="1"/>
            </p:cNvSpPr>
            <p:nvPr/>
          </p:nvSpPr>
          <p:spPr bwMode="auto">
            <a:xfrm>
              <a:off x="1104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3061" name="Rectangle 43"/>
            <p:cNvSpPr>
              <a:spLocks noChangeArrowheads="1"/>
            </p:cNvSpPr>
            <p:nvPr/>
          </p:nvSpPr>
          <p:spPr bwMode="auto">
            <a:xfrm>
              <a:off x="1248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43022" name="AutoShape 44"/>
          <p:cNvSpPr>
            <a:spLocks noChangeArrowheads="1"/>
          </p:cNvSpPr>
          <p:nvPr/>
        </p:nvSpPr>
        <p:spPr bwMode="auto">
          <a:xfrm>
            <a:off x="4724400" y="3581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3023" name="Text Box 45"/>
          <p:cNvSpPr txBox="1">
            <a:spLocks noChangeArrowheads="1"/>
          </p:cNvSpPr>
          <p:nvPr/>
        </p:nvSpPr>
        <p:spPr bwMode="auto">
          <a:xfrm>
            <a:off x="4724400" y="3200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E2</a:t>
            </a:r>
          </a:p>
        </p:txBody>
      </p:sp>
      <p:sp>
        <p:nvSpPr>
          <p:cNvPr id="43024" name="AutoShape 46"/>
          <p:cNvSpPr>
            <a:spLocks noChangeArrowheads="1"/>
          </p:cNvSpPr>
          <p:nvPr/>
        </p:nvSpPr>
        <p:spPr bwMode="auto">
          <a:xfrm>
            <a:off x="4724400" y="4191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3025" name="Text Box 47"/>
          <p:cNvSpPr txBox="1">
            <a:spLocks noChangeArrowheads="1"/>
          </p:cNvSpPr>
          <p:nvPr/>
        </p:nvSpPr>
        <p:spPr bwMode="auto">
          <a:xfrm>
            <a:off x="47244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</a:t>
            </a: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2667000" y="2819400"/>
            <a:ext cx="1752600" cy="3505200"/>
            <a:chOff x="1680" y="1776"/>
            <a:chExt cx="1104" cy="2208"/>
          </a:xfrm>
        </p:grpSpPr>
        <p:sp>
          <p:nvSpPr>
            <p:cNvPr id="43027" name="Text Box 49"/>
            <p:cNvSpPr txBox="1">
              <a:spLocks noChangeArrowheads="1"/>
            </p:cNvSpPr>
            <p:nvPr/>
          </p:nvSpPr>
          <p:spPr bwMode="auto">
            <a:xfrm>
              <a:off x="2572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3028" name="Text Box 50"/>
            <p:cNvSpPr txBox="1">
              <a:spLocks noChangeArrowheads="1"/>
            </p:cNvSpPr>
            <p:nvPr/>
          </p:nvSpPr>
          <p:spPr bwMode="auto">
            <a:xfrm>
              <a:off x="2572" y="21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3029" name="Text Box 51"/>
            <p:cNvSpPr txBox="1">
              <a:spLocks noChangeArrowheads="1"/>
            </p:cNvSpPr>
            <p:nvPr/>
          </p:nvSpPr>
          <p:spPr bwMode="auto">
            <a:xfrm>
              <a:off x="2572" y="25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3030" name="Text Box 52"/>
            <p:cNvSpPr txBox="1">
              <a:spLocks noChangeArrowheads="1"/>
            </p:cNvSpPr>
            <p:nvPr/>
          </p:nvSpPr>
          <p:spPr bwMode="auto">
            <a:xfrm>
              <a:off x="2572" y="36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3031" name="AutoShape 53"/>
            <p:cNvSpPr>
              <a:spLocks noChangeArrowheads="1"/>
            </p:cNvSpPr>
            <p:nvPr/>
          </p:nvSpPr>
          <p:spPr bwMode="auto">
            <a:xfrm>
              <a:off x="1680" y="2688"/>
              <a:ext cx="528" cy="384"/>
            </a:xfrm>
            <a:prstGeom prst="rightArrow">
              <a:avLst>
                <a:gd name="adj1" fmla="val 50000"/>
                <a:gd name="adj2" fmla="val 3437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Aprendizado Supervisionado</a:t>
            </a:r>
          </a:p>
        </p:txBody>
      </p:sp>
      <p:sp>
        <p:nvSpPr>
          <p:cNvPr id="5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a Letra para um vetor de entrada (e1,...,e30)</a:t>
            </a:r>
          </a:p>
        </p:txBody>
      </p:sp>
    </p:spTree>
    <p:extLst>
      <p:ext uri="{BB962C8B-B14F-4D97-AF65-F5344CB8AC3E}">
        <p14:creationId xmlns:p14="http://schemas.microsoft.com/office/powerpoint/2010/main" val="28153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5638800" y="2743200"/>
            <a:ext cx="1158875" cy="37560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</p:txBody>
      </p:sp>
      <p:sp>
        <p:nvSpPr>
          <p:cNvPr id="44037" name="AutoShape 5"/>
          <p:cNvSpPr>
            <a:spLocks noChangeArrowheads="1"/>
          </p:cNvSpPr>
          <p:nvPr/>
        </p:nvSpPr>
        <p:spPr bwMode="auto">
          <a:xfrm>
            <a:off x="68580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038" name="AutoShape 6"/>
          <p:cNvSpPr>
            <a:spLocks noChangeArrowheads="1"/>
          </p:cNvSpPr>
          <p:nvPr/>
        </p:nvSpPr>
        <p:spPr bwMode="auto">
          <a:xfrm>
            <a:off x="4724400" y="2971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039" name="AutoShape 7"/>
          <p:cNvSpPr>
            <a:spLocks noChangeArrowheads="1"/>
          </p:cNvSpPr>
          <p:nvPr/>
        </p:nvSpPr>
        <p:spPr bwMode="auto">
          <a:xfrm>
            <a:off x="4724400" y="6019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4724400" y="2590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E1</a:t>
            </a: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4724400" y="55626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E30</a:t>
            </a: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6858000" y="4114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Letra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7924800" y="4419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C</a:t>
            </a:r>
            <a:endParaRPr lang="pt-BR" altLang="pt-BR"/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4876800" y="4267200"/>
            <a:ext cx="2603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066800" y="3886200"/>
            <a:ext cx="1143000" cy="1371600"/>
            <a:chOff x="672" y="2448"/>
            <a:chExt cx="720" cy="864"/>
          </a:xfrm>
        </p:grpSpPr>
        <p:sp>
          <p:nvSpPr>
            <p:cNvPr id="44056" name="Rectangle 13"/>
            <p:cNvSpPr>
              <a:spLocks noChangeArrowheads="1"/>
            </p:cNvSpPr>
            <p:nvPr/>
          </p:nvSpPr>
          <p:spPr bwMode="auto">
            <a:xfrm>
              <a:off x="672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57" name="Rectangle 14"/>
            <p:cNvSpPr>
              <a:spLocks noChangeArrowheads="1"/>
            </p:cNvSpPr>
            <p:nvPr/>
          </p:nvSpPr>
          <p:spPr bwMode="auto">
            <a:xfrm>
              <a:off x="816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58" name="Rectangle 15"/>
            <p:cNvSpPr>
              <a:spLocks noChangeArrowheads="1"/>
            </p:cNvSpPr>
            <p:nvPr/>
          </p:nvSpPr>
          <p:spPr bwMode="auto">
            <a:xfrm>
              <a:off x="960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>
                <a:solidFill>
                  <a:srgbClr val="CCECFF"/>
                </a:solidFill>
              </a:endParaRPr>
            </a:p>
          </p:txBody>
        </p:sp>
        <p:sp>
          <p:nvSpPr>
            <p:cNvPr id="44059" name="Rectangle 16"/>
            <p:cNvSpPr>
              <a:spLocks noChangeArrowheads="1"/>
            </p:cNvSpPr>
            <p:nvPr/>
          </p:nvSpPr>
          <p:spPr bwMode="auto">
            <a:xfrm>
              <a:off x="1104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0" name="Rectangle 17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1" name="Rectangle 18"/>
            <p:cNvSpPr>
              <a:spLocks noChangeArrowheads="1"/>
            </p:cNvSpPr>
            <p:nvPr/>
          </p:nvSpPr>
          <p:spPr bwMode="auto">
            <a:xfrm>
              <a:off x="672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2" name="Rectangle 19"/>
            <p:cNvSpPr>
              <a:spLocks noChangeArrowheads="1"/>
            </p:cNvSpPr>
            <p:nvPr/>
          </p:nvSpPr>
          <p:spPr bwMode="auto">
            <a:xfrm>
              <a:off x="816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3" name="Rectangle 20"/>
            <p:cNvSpPr>
              <a:spLocks noChangeArrowheads="1"/>
            </p:cNvSpPr>
            <p:nvPr/>
          </p:nvSpPr>
          <p:spPr bwMode="auto">
            <a:xfrm>
              <a:off x="960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4" name="Rectangle 21"/>
            <p:cNvSpPr>
              <a:spLocks noChangeArrowheads="1"/>
            </p:cNvSpPr>
            <p:nvPr/>
          </p:nvSpPr>
          <p:spPr bwMode="auto">
            <a:xfrm>
              <a:off x="1104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5" name="Rectangle 22"/>
            <p:cNvSpPr>
              <a:spLocks noChangeArrowheads="1"/>
            </p:cNvSpPr>
            <p:nvPr/>
          </p:nvSpPr>
          <p:spPr bwMode="auto">
            <a:xfrm>
              <a:off x="1248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6" name="Rectangle 23"/>
            <p:cNvSpPr>
              <a:spLocks noChangeArrowheads="1"/>
            </p:cNvSpPr>
            <p:nvPr/>
          </p:nvSpPr>
          <p:spPr bwMode="auto">
            <a:xfrm>
              <a:off x="672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7" name="Rectangle 24"/>
            <p:cNvSpPr>
              <a:spLocks noChangeArrowheads="1"/>
            </p:cNvSpPr>
            <p:nvPr/>
          </p:nvSpPr>
          <p:spPr bwMode="auto">
            <a:xfrm>
              <a:off x="816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8" name="Rectangle 25"/>
            <p:cNvSpPr>
              <a:spLocks noChangeArrowheads="1"/>
            </p:cNvSpPr>
            <p:nvPr/>
          </p:nvSpPr>
          <p:spPr bwMode="auto">
            <a:xfrm>
              <a:off x="960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69" name="Rectangle 26"/>
            <p:cNvSpPr>
              <a:spLocks noChangeArrowheads="1"/>
            </p:cNvSpPr>
            <p:nvPr/>
          </p:nvSpPr>
          <p:spPr bwMode="auto">
            <a:xfrm>
              <a:off x="1104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0" name="Rectangle 27"/>
            <p:cNvSpPr>
              <a:spLocks noChangeArrowheads="1"/>
            </p:cNvSpPr>
            <p:nvPr/>
          </p:nvSpPr>
          <p:spPr bwMode="auto">
            <a:xfrm>
              <a:off x="1248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1" name="Rectangle 28"/>
            <p:cNvSpPr>
              <a:spLocks noChangeArrowheads="1"/>
            </p:cNvSpPr>
            <p:nvPr/>
          </p:nvSpPr>
          <p:spPr bwMode="auto">
            <a:xfrm>
              <a:off x="672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2" name="Rectangle 29"/>
            <p:cNvSpPr>
              <a:spLocks noChangeArrowheads="1"/>
            </p:cNvSpPr>
            <p:nvPr/>
          </p:nvSpPr>
          <p:spPr bwMode="auto">
            <a:xfrm>
              <a:off x="816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3" name="Rectangle 30"/>
            <p:cNvSpPr>
              <a:spLocks noChangeArrowheads="1"/>
            </p:cNvSpPr>
            <p:nvPr/>
          </p:nvSpPr>
          <p:spPr bwMode="auto">
            <a:xfrm>
              <a:off x="960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4" name="Rectangle 31"/>
            <p:cNvSpPr>
              <a:spLocks noChangeArrowheads="1"/>
            </p:cNvSpPr>
            <p:nvPr/>
          </p:nvSpPr>
          <p:spPr bwMode="auto">
            <a:xfrm>
              <a:off x="1104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5" name="Rectangle 32"/>
            <p:cNvSpPr>
              <a:spLocks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6" name="Rectangle 33"/>
            <p:cNvSpPr>
              <a:spLocks noChangeArrowheads="1"/>
            </p:cNvSpPr>
            <p:nvPr/>
          </p:nvSpPr>
          <p:spPr bwMode="auto">
            <a:xfrm>
              <a:off x="672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7" name="Rectangle 34"/>
            <p:cNvSpPr>
              <a:spLocks noChangeArrowheads="1"/>
            </p:cNvSpPr>
            <p:nvPr/>
          </p:nvSpPr>
          <p:spPr bwMode="auto">
            <a:xfrm>
              <a:off x="816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8" name="Rectangle 35"/>
            <p:cNvSpPr>
              <a:spLocks noChangeArrowheads="1"/>
            </p:cNvSpPr>
            <p:nvPr/>
          </p:nvSpPr>
          <p:spPr bwMode="auto">
            <a:xfrm>
              <a:off x="960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79" name="Rectangle 36"/>
            <p:cNvSpPr>
              <a:spLocks noChangeArrowheads="1"/>
            </p:cNvSpPr>
            <p:nvPr/>
          </p:nvSpPr>
          <p:spPr bwMode="auto">
            <a:xfrm>
              <a:off x="1104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0" name="Rectangle 37"/>
            <p:cNvSpPr>
              <a:spLocks noChangeArrowheads="1"/>
            </p:cNvSpPr>
            <p:nvPr/>
          </p:nvSpPr>
          <p:spPr bwMode="auto">
            <a:xfrm>
              <a:off x="1248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1" name="Rectangle 38"/>
            <p:cNvSpPr>
              <a:spLocks noChangeArrowheads="1"/>
            </p:cNvSpPr>
            <p:nvPr/>
          </p:nvSpPr>
          <p:spPr bwMode="auto">
            <a:xfrm>
              <a:off x="672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2" name="Rectangle 39"/>
            <p:cNvSpPr>
              <a:spLocks noChangeArrowheads="1"/>
            </p:cNvSpPr>
            <p:nvPr/>
          </p:nvSpPr>
          <p:spPr bwMode="auto">
            <a:xfrm>
              <a:off x="816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3" name="Rectangle 40"/>
            <p:cNvSpPr>
              <a:spLocks noChangeArrowheads="1"/>
            </p:cNvSpPr>
            <p:nvPr/>
          </p:nvSpPr>
          <p:spPr bwMode="auto">
            <a:xfrm>
              <a:off x="960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4" name="Rectangle 41"/>
            <p:cNvSpPr>
              <a:spLocks noChangeArrowheads="1"/>
            </p:cNvSpPr>
            <p:nvPr/>
          </p:nvSpPr>
          <p:spPr bwMode="auto">
            <a:xfrm>
              <a:off x="1104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4085" name="Rectangle 42"/>
            <p:cNvSpPr>
              <a:spLocks noChangeArrowheads="1"/>
            </p:cNvSpPr>
            <p:nvPr/>
          </p:nvSpPr>
          <p:spPr bwMode="auto">
            <a:xfrm>
              <a:off x="1248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44046" name="AutoShape 43"/>
          <p:cNvSpPr>
            <a:spLocks noChangeArrowheads="1"/>
          </p:cNvSpPr>
          <p:nvPr/>
        </p:nvSpPr>
        <p:spPr bwMode="auto">
          <a:xfrm>
            <a:off x="4724400" y="3581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047" name="Text Box 44"/>
          <p:cNvSpPr txBox="1">
            <a:spLocks noChangeArrowheads="1"/>
          </p:cNvSpPr>
          <p:nvPr/>
        </p:nvSpPr>
        <p:spPr bwMode="auto">
          <a:xfrm>
            <a:off x="4724400" y="3200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E2</a:t>
            </a:r>
          </a:p>
        </p:txBody>
      </p:sp>
      <p:sp>
        <p:nvSpPr>
          <p:cNvPr id="44048" name="AutoShape 45"/>
          <p:cNvSpPr>
            <a:spLocks noChangeArrowheads="1"/>
          </p:cNvSpPr>
          <p:nvPr/>
        </p:nvSpPr>
        <p:spPr bwMode="auto">
          <a:xfrm>
            <a:off x="4724400" y="4191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049" name="Text Box 46"/>
          <p:cNvSpPr txBox="1">
            <a:spLocks noChangeArrowheads="1"/>
          </p:cNvSpPr>
          <p:nvPr/>
        </p:nvSpPr>
        <p:spPr bwMode="auto">
          <a:xfrm>
            <a:off x="47244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2667000" y="2819400"/>
            <a:ext cx="1752600" cy="3505200"/>
            <a:chOff x="1680" y="1776"/>
            <a:chExt cx="1104" cy="2208"/>
          </a:xfrm>
        </p:grpSpPr>
        <p:sp>
          <p:nvSpPr>
            <p:cNvPr id="44051" name="Text Box 48"/>
            <p:cNvSpPr txBox="1">
              <a:spLocks noChangeArrowheads="1"/>
            </p:cNvSpPr>
            <p:nvPr/>
          </p:nvSpPr>
          <p:spPr bwMode="auto">
            <a:xfrm>
              <a:off x="2572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4052" name="Text Box 49"/>
            <p:cNvSpPr txBox="1">
              <a:spLocks noChangeArrowheads="1"/>
            </p:cNvSpPr>
            <p:nvPr/>
          </p:nvSpPr>
          <p:spPr bwMode="auto">
            <a:xfrm>
              <a:off x="2572" y="21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4053" name="Text Box 50"/>
            <p:cNvSpPr txBox="1">
              <a:spLocks noChangeArrowheads="1"/>
            </p:cNvSpPr>
            <p:nvPr/>
          </p:nvSpPr>
          <p:spPr bwMode="auto">
            <a:xfrm>
              <a:off x="2572" y="25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4054" name="Text Box 51"/>
            <p:cNvSpPr txBox="1">
              <a:spLocks noChangeArrowheads="1"/>
            </p:cNvSpPr>
            <p:nvPr/>
          </p:nvSpPr>
          <p:spPr bwMode="auto">
            <a:xfrm>
              <a:off x="2572" y="36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4055" name="AutoShape 52"/>
            <p:cNvSpPr>
              <a:spLocks noChangeArrowheads="1"/>
            </p:cNvSpPr>
            <p:nvPr/>
          </p:nvSpPr>
          <p:spPr bwMode="auto">
            <a:xfrm>
              <a:off x="1680" y="2688"/>
              <a:ext cx="528" cy="384"/>
            </a:xfrm>
            <a:prstGeom prst="rightArrow">
              <a:avLst>
                <a:gd name="adj1" fmla="val 50000"/>
                <a:gd name="adj2" fmla="val 3437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Aprendizado Supervisionado</a:t>
            </a:r>
          </a:p>
        </p:txBody>
      </p:sp>
      <p:sp>
        <p:nvSpPr>
          <p:cNvPr id="5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a Letra para um vetor de entrada (e1,...,e30)</a:t>
            </a:r>
          </a:p>
        </p:txBody>
      </p:sp>
    </p:spTree>
    <p:extLst>
      <p:ext uri="{BB962C8B-B14F-4D97-AF65-F5344CB8AC3E}">
        <p14:creationId xmlns:p14="http://schemas.microsoft.com/office/powerpoint/2010/main" val="30375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5638800" y="2743200"/>
            <a:ext cx="1158875" cy="37560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  <a:p>
            <a:pPr algn="ctr"/>
            <a:endParaRPr lang="pt-BR" altLang="pt-BR"/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>
            <a:off x="68580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4724400" y="2971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>
            <a:off x="4724400" y="6019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24400" y="2590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E1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724400" y="55626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E30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858000" y="4114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Letra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924800" y="4419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>
                <a:solidFill>
                  <a:srgbClr val="99FF99"/>
                </a:solidFill>
              </a:rPr>
              <a:t>C</a:t>
            </a:r>
            <a:endParaRPr lang="pt-BR" altLang="pt-BR"/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4876800" y="4267200"/>
            <a:ext cx="2603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  <a:p>
            <a:r>
              <a:rPr lang="pt-BR" altLang="pt-BR"/>
              <a:t>.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066800" y="3886200"/>
            <a:ext cx="1143000" cy="1371600"/>
            <a:chOff x="672" y="2448"/>
            <a:chExt cx="720" cy="864"/>
          </a:xfrm>
        </p:grpSpPr>
        <p:sp>
          <p:nvSpPr>
            <p:cNvPr id="45080" name="Rectangle 14"/>
            <p:cNvSpPr>
              <a:spLocks noChangeArrowheads="1"/>
            </p:cNvSpPr>
            <p:nvPr/>
          </p:nvSpPr>
          <p:spPr bwMode="auto">
            <a:xfrm>
              <a:off x="672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1" name="Rectangle 15"/>
            <p:cNvSpPr>
              <a:spLocks noChangeArrowheads="1"/>
            </p:cNvSpPr>
            <p:nvPr/>
          </p:nvSpPr>
          <p:spPr bwMode="auto">
            <a:xfrm>
              <a:off x="816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2" name="Rectangle 16"/>
            <p:cNvSpPr>
              <a:spLocks noChangeArrowheads="1"/>
            </p:cNvSpPr>
            <p:nvPr/>
          </p:nvSpPr>
          <p:spPr bwMode="auto">
            <a:xfrm>
              <a:off x="960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>
                <a:solidFill>
                  <a:srgbClr val="CCECFF"/>
                </a:solidFill>
              </a:endParaRPr>
            </a:p>
          </p:txBody>
        </p:sp>
        <p:sp>
          <p:nvSpPr>
            <p:cNvPr id="45083" name="Rectangle 17"/>
            <p:cNvSpPr>
              <a:spLocks noChangeArrowheads="1"/>
            </p:cNvSpPr>
            <p:nvPr/>
          </p:nvSpPr>
          <p:spPr bwMode="auto">
            <a:xfrm>
              <a:off x="1104" y="244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4" name="Rectangle 18"/>
            <p:cNvSpPr>
              <a:spLocks noChangeArrowheads="1"/>
            </p:cNvSpPr>
            <p:nvPr/>
          </p:nvSpPr>
          <p:spPr bwMode="auto">
            <a:xfrm>
              <a:off x="1248" y="244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5" name="Rectangle 19"/>
            <p:cNvSpPr>
              <a:spLocks noChangeArrowheads="1"/>
            </p:cNvSpPr>
            <p:nvPr/>
          </p:nvSpPr>
          <p:spPr bwMode="auto">
            <a:xfrm>
              <a:off x="672" y="2592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6" name="Rectangle 20"/>
            <p:cNvSpPr>
              <a:spLocks noChangeArrowheads="1"/>
            </p:cNvSpPr>
            <p:nvPr/>
          </p:nvSpPr>
          <p:spPr bwMode="auto">
            <a:xfrm>
              <a:off x="816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7" name="Rectangle 21"/>
            <p:cNvSpPr>
              <a:spLocks noChangeArrowheads="1"/>
            </p:cNvSpPr>
            <p:nvPr/>
          </p:nvSpPr>
          <p:spPr bwMode="auto">
            <a:xfrm>
              <a:off x="960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8" name="Rectangle 22"/>
            <p:cNvSpPr>
              <a:spLocks noChangeArrowheads="1"/>
            </p:cNvSpPr>
            <p:nvPr/>
          </p:nvSpPr>
          <p:spPr bwMode="auto">
            <a:xfrm>
              <a:off x="1104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89" name="Rectangle 23"/>
            <p:cNvSpPr>
              <a:spLocks noChangeArrowheads="1"/>
            </p:cNvSpPr>
            <p:nvPr/>
          </p:nvSpPr>
          <p:spPr bwMode="auto">
            <a:xfrm>
              <a:off x="1248" y="2592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0" name="Rectangle 24"/>
            <p:cNvSpPr>
              <a:spLocks noChangeArrowheads="1"/>
            </p:cNvSpPr>
            <p:nvPr/>
          </p:nvSpPr>
          <p:spPr bwMode="auto">
            <a:xfrm>
              <a:off x="672" y="2736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1" name="Rectangle 25"/>
            <p:cNvSpPr>
              <a:spLocks noChangeArrowheads="1"/>
            </p:cNvSpPr>
            <p:nvPr/>
          </p:nvSpPr>
          <p:spPr bwMode="auto">
            <a:xfrm>
              <a:off x="816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2" name="Rectangle 26"/>
            <p:cNvSpPr>
              <a:spLocks noChangeArrowheads="1"/>
            </p:cNvSpPr>
            <p:nvPr/>
          </p:nvSpPr>
          <p:spPr bwMode="auto">
            <a:xfrm>
              <a:off x="960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3" name="Rectangle 27"/>
            <p:cNvSpPr>
              <a:spLocks noChangeArrowheads="1"/>
            </p:cNvSpPr>
            <p:nvPr/>
          </p:nvSpPr>
          <p:spPr bwMode="auto">
            <a:xfrm>
              <a:off x="1104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4" name="Rectangle 28"/>
            <p:cNvSpPr>
              <a:spLocks noChangeArrowheads="1"/>
            </p:cNvSpPr>
            <p:nvPr/>
          </p:nvSpPr>
          <p:spPr bwMode="auto">
            <a:xfrm>
              <a:off x="1248" y="2736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5" name="Rectangle 29"/>
            <p:cNvSpPr>
              <a:spLocks noChangeArrowheads="1"/>
            </p:cNvSpPr>
            <p:nvPr/>
          </p:nvSpPr>
          <p:spPr bwMode="auto">
            <a:xfrm>
              <a:off x="672" y="2880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6" name="Rectangle 30"/>
            <p:cNvSpPr>
              <a:spLocks noChangeArrowheads="1"/>
            </p:cNvSpPr>
            <p:nvPr/>
          </p:nvSpPr>
          <p:spPr bwMode="auto">
            <a:xfrm>
              <a:off x="816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7" name="Rectangle 31"/>
            <p:cNvSpPr>
              <a:spLocks noChangeArrowheads="1"/>
            </p:cNvSpPr>
            <p:nvPr/>
          </p:nvSpPr>
          <p:spPr bwMode="auto">
            <a:xfrm>
              <a:off x="960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8" name="Rectangle 32"/>
            <p:cNvSpPr>
              <a:spLocks noChangeArrowheads="1"/>
            </p:cNvSpPr>
            <p:nvPr/>
          </p:nvSpPr>
          <p:spPr bwMode="auto">
            <a:xfrm>
              <a:off x="1104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099" name="Rectangle 33"/>
            <p:cNvSpPr>
              <a:spLocks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0" name="Rectangle 34"/>
            <p:cNvSpPr>
              <a:spLocks noChangeArrowheads="1"/>
            </p:cNvSpPr>
            <p:nvPr/>
          </p:nvSpPr>
          <p:spPr bwMode="auto">
            <a:xfrm>
              <a:off x="672" y="3024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1" name="Rectangle 35"/>
            <p:cNvSpPr>
              <a:spLocks noChangeArrowheads="1"/>
            </p:cNvSpPr>
            <p:nvPr/>
          </p:nvSpPr>
          <p:spPr bwMode="auto">
            <a:xfrm>
              <a:off x="816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2" name="Rectangle 36"/>
            <p:cNvSpPr>
              <a:spLocks noChangeArrowheads="1"/>
            </p:cNvSpPr>
            <p:nvPr/>
          </p:nvSpPr>
          <p:spPr bwMode="auto">
            <a:xfrm>
              <a:off x="960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3" name="Rectangle 37"/>
            <p:cNvSpPr>
              <a:spLocks noChangeArrowheads="1"/>
            </p:cNvSpPr>
            <p:nvPr/>
          </p:nvSpPr>
          <p:spPr bwMode="auto">
            <a:xfrm>
              <a:off x="1104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4" name="Rectangle 38"/>
            <p:cNvSpPr>
              <a:spLocks noChangeArrowheads="1"/>
            </p:cNvSpPr>
            <p:nvPr/>
          </p:nvSpPr>
          <p:spPr bwMode="auto">
            <a:xfrm>
              <a:off x="1248" y="3024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5" name="Rectangle 39"/>
            <p:cNvSpPr>
              <a:spLocks noChangeArrowheads="1"/>
            </p:cNvSpPr>
            <p:nvPr/>
          </p:nvSpPr>
          <p:spPr bwMode="auto">
            <a:xfrm>
              <a:off x="672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6" name="Rectangle 40"/>
            <p:cNvSpPr>
              <a:spLocks noChangeArrowheads="1"/>
            </p:cNvSpPr>
            <p:nvPr/>
          </p:nvSpPr>
          <p:spPr bwMode="auto">
            <a:xfrm>
              <a:off x="816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7" name="Rectangle 41"/>
            <p:cNvSpPr>
              <a:spLocks noChangeArrowheads="1"/>
            </p:cNvSpPr>
            <p:nvPr/>
          </p:nvSpPr>
          <p:spPr bwMode="auto">
            <a:xfrm>
              <a:off x="960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8" name="Rectangle 42"/>
            <p:cNvSpPr>
              <a:spLocks noChangeArrowheads="1"/>
            </p:cNvSpPr>
            <p:nvPr/>
          </p:nvSpPr>
          <p:spPr bwMode="auto">
            <a:xfrm>
              <a:off x="1104" y="3168"/>
              <a:ext cx="144" cy="144"/>
            </a:xfrm>
            <a:prstGeom prst="rect">
              <a:avLst/>
            </a:prstGeom>
            <a:solidFill>
              <a:srgbClr val="99FF99"/>
            </a:solidFill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5109" name="Rectangle 43"/>
            <p:cNvSpPr>
              <a:spLocks noChangeArrowheads="1"/>
            </p:cNvSpPr>
            <p:nvPr/>
          </p:nvSpPr>
          <p:spPr bwMode="auto">
            <a:xfrm>
              <a:off x="1248" y="3168"/>
              <a:ext cx="144" cy="1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45070" name="AutoShape 44"/>
          <p:cNvSpPr>
            <a:spLocks noChangeArrowheads="1"/>
          </p:cNvSpPr>
          <p:nvPr/>
        </p:nvSpPr>
        <p:spPr bwMode="auto">
          <a:xfrm>
            <a:off x="4724400" y="35814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5071" name="Text Box 45"/>
          <p:cNvSpPr txBox="1">
            <a:spLocks noChangeArrowheads="1"/>
          </p:cNvSpPr>
          <p:nvPr/>
        </p:nvSpPr>
        <p:spPr bwMode="auto">
          <a:xfrm>
            <a:off x="4724400" y="3200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E2</a:t>
            </a:r>
          </a:p>
        </p:txBody>
      </p:sp>
      <p:sp>
        <p:nvSpPr>
          <p:cNvPr id="45072" name="AutoShape 46"/>
          <p:cNvSpPr>
            <a:spLocks noChangeArrowheads="1"/>
          </p:cNvSpPr>
          <p:nvPr/>
        </p:nvSpPr>
        <p:spPr bwMode="auto">
          <a:xfrm>
            <a:off x="4724400" y="4191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5073" name="Text Box 47"/>
          <p:cNvSpPr txBox="1">
            <a:spLocks noChangeArrowheads="1"/>
          </p:cNvSpPr>
          <p:nvPr/>
        </p:nvSpPr>
        <p:spPr bwMode="auto">
          <a:xfrm>
            <a:off x="4724400" y="3810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E3</a:t>
            </a: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2667000" y="2819400"/>
            <a:ext cx="1752600" cy="3505200"/>
            <a:chOff x="1680" y="1776"/>
            <a:chExt cx="1104" cy="2208"/>
          </a:xfrm>
        </p:grpSpPr>
        <p:sp>
          <p:nvSpPr>
            <p:cNvPr id="45075" name="Text Box 49"/>
            <p:cNvSpPr txBox="1">
              <a:spLocks noChangeArrowheads="1"/>
            </p:cNvSpPr>
            <p:nvPr/>
          </p:nvSpPr>
          <p:spPr bwMode="auto">
            <a:xfrm>
              <a:off x="2572" y="177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5076" name="Text Box 50"/>
            <p:cNvSpPr txBox="1">
              <a:spLocks noChangeArrowheads="1"/>
            </p:cNvSpPr>
            <p:nvPr/>
          </p:nvSpPr>
          <p:spPr bwMode="auto">
            <a:xfrm>
              <a:off x="2572" y="21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5077" name="Text Box 51"/>
            <p:cNvSpPr txBox="1">
              <a:spLocks noChangeArrowheads="1"/>
            </p:cNvSpPr>
            <p:nvPr/>
          </p:nvSpPr>
          <p:spPr bwMode="auto">
            <a:xfrm>
              <a:off x="2572" y="25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0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5078" name="Text Box 52"/>
            <p:cNvSpPr txBox="1">
              <a:spLocks noChangeArrowheads="1"/>
            </p:cNvSpPr>
            <p:nvPr/>
          </p:nvSpPr>
          <p:spPr bwMode="auto">
            <a:xfrm>
              <a:off x="2572" y="36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>
                <a:solidFill>
                  <a:srgbClr val="99FF99"/>
                </a:solidFill>
              </a:endParaRPr>
            </a:p>
          </p:txBody>
        </p:sp>
        <p:sp>
          <p:nvSpPr>
            <p:cNvPr id="45079" name="AutoShape 53"/>
            <p:cNvSpPr>
              <a:spLocks noChangeArrowheads="1"/>
            </p:cNvSpPr>
            <p:nvPr/>
          </p:nvSpPr>
          <p:spPr bwMode="auto">
            <a:xfrm>
              <a:off x="1680" y="2688"/>
              <a:ext cx="528" cy="384"/>
            </a:xfrm>
            <a:prstGeom prst="rightArrow">
              <a:avLst>
                <a:gd name="adj1" fmla="val 50000"/>
                <a:gd name="adj2" fmla="val 3437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dirty="0"/>
              <a:t>Aprendizado Supervisionado</a:t>
            </a:r>
          </a:p>
        </p:txBody>
      </p:sp>
      <p:sp>
        <p:nvSpPr>
          <p:cNvPr id="55" name="Rectangle 13"/>
          <p:cNvSpPr>
            <a:spLocks noChangeArrowheads="1"/>
          </p:cNvSpPr>
          <p:nvPr/>
        </p:nvSpPr>
        <p:spPr bwMode="auto">
          <a:xfrm>
            <a:off x="467544" y="148478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Utilizando a RN treinada</a:t>
            </a:r>
            <a:r>
              <a:rPr lang="pt-BR" altLang="pt-BR" sz="2600" dirty="0"/>
              <a:t>:</a:t>
            </a:r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dirty="0"/>
              <a:t>Uma vez treinada, a RN passa a responder a Letra para um vetor de entrada (e1,...,e30)</a:t>
            </a:r>
          </a:p>
        </p:txBody>
      </p:sp>
    </p:spTree>
    <p:extLst>
      <p:ext uri="{BB962C8B-B14F-4D97-AF65-F5344CB8AC3E}">
        <p14:creationId xmlns:p14="http://schemas.microsoft.com/office/powerpoint/2010/main" val="5566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5546725" y="36576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grpSp>
        <p:nvGrpSpPr>
          <p:cNvPr id="46084" name="Group 11"/>
          <p:cNvGrpSpPr>
            <a:grpSpLocks/>
          </p:cNvGrpSpPr>
          <p:nvPr/>
        </p:nvGrpSpPr>
        <p:grpSpPr bwMode="auto">
          <a:xfrm>
            <a:off x="2803525" y="2514600"/>
            <a:ext cx="1463675" cy="4114800"/>
            <a:chOff x="1632" y="1728"/>
            <a:chExt cx="922" cy="2592"/>
          </a:xfrm>
        </p:grpSpPr>
        <p:sp>
          <p:nvSpPr>
            <p:cNvPr id="46087" name="Text Box 5"/>
            <p:cNvSpPr txBox="1">
              <a:spLocks noChangeArrowheads="1"/>
            </p:cNvSpPr>
            <p:nvPr/>
          </p:nvSpPr>
          <p:spPr bwMode="auto">
            <a:xfrm>
              <a:off x="1632" y="1754"/>
              <a:ext cx="922" cy="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A    B</a:t>
              </a:r>
            </a:p>
            <a:p>
              <a:r>
                <a:rPr lang="pt-BR" altLang="pt-BR"/>
                <a:t>0     1     </a:t>
              </a:r>
            </a:p>
            <a:p>
              <a:r>
                <a:rPr lang="pt-BR" altLang="pt-BR"/>
                <a:t>1     0     </a:t>
              </a:r>
            </a:p>
            <a:p>
              <a:r>
                <a:rPr lang="pt-BR" altLang="pt-BR"/>
                <a:t>1     1     </a:t>
              </a:r>
            </a:p>
            <a:p>
              <a:r>
                <a:rPr lang="pt-BR" altLang="pt-BR"/>
                <a:t>1     2     </a:t>
              </a:r>
            </a:p>
            <a:p>
              <a:r>
                <a:rPr lang="pt-BR" altLang="pt-BR"/>
                <a:t>2     1    </a:t>
              </a:r>
            </a:p>
            <a:p>
              <a:r>
                <a:rPr lang="pt-BR" altLang="pt-BR"/>
                <a:t>6     7</a:t>
              </a:r>
            </a:p>
            <a:p>
              <a:r>
                <a:rPr lang="pt-BR" altLang="pt-BR"/>
                <a:t>7     6</a:t>
              </a:r>
            </a:p>
            <a:p>
              <a:r>
                <a:rPr lang="pt-BR" altLang="pt-BR"/>
                <a:t>7     8</a:t>
              </a:r>
            </a:p>
            <a:p>
              <a:r>
                <a:rPr lang="pt-BR" altLang="pt-BR"/>
                <a:t>8     7   </a:t>
              </a:r>
            </a:p>
          </p:txBody>
        </p:sp>
        <p:sp>
          <p:nvSpPr>
            <p:cNvPr id="46088" name="Line 6"/>
            <p:cNvSpPr>
              <a:spLocks noChangeShapeType="1"/>
            </p:cNvSpPr>
            <p:nvPr/>
          </p:nvSpPr>
          <p:spPr bwMode="auto">
            <a:xfrm>
              <a:off x="1882" y="1728"/>
              <a:ext cx="0" cy="25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089" name="Line 8"/>
            <p:cNvSpPr>
              <a:spLocks noChangeShapeType="1"/>
            </p:cNvSpPr>
            <p:nvPr/>
          </p:nvSpPr>
          <p:spPr bwMode="auto">
            <a:xfrm>
              <a:off x="1642" y="2016"/>
              <a:ext cx="56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67544" y="1421904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Exemplo</a:t>
            </a:r>
            <a:r>
              <a:rPr lang="pt-BR" altLang="pt-BR" sz="2600" dirty="0"/>
              <a:t>: Descoberta de grupos de variáveis.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267200" y="4212965"/>
            <a:ext cx="838200" cy="368163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54225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9"/>
          <p:cNvSpPr>
            <a:spLocks noChangeArrowheads="1"/>
          </p:cNvSpPr>
          <p:nvPr/>
        </p:nvSpPr>
        <p:spPr bwMode="auto">
          <a:xfrm>
            <a:off x="457200" y="1905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pt-BR" altLang="pt-BR" sz="3200">
              <a:solidFill>
                <a:srgbClr val="CCECFF"/>
              </a:solidFill>
            </a:endParaRPr>
          </a:p>
        </p:txBody>
      </p:sp>
      <p:grpSp>
        <p:nvGrpSpPr>
          <p:cNvPr id="47108" name="Group 59"/>
          <p:cNvGrpSpPr>
            <a:grpSpLocks/>
          </p:cNvGrpSpPr>
          <p:nvPr/>
        </p:nvGrpSpPr>
        <p:grpSpPr bwMode="auto">
          <a:xfrm>
            <a:off x="1644650" y="2362200"/>
            <a:ext cx="5594350" cy="4419600"/>
            <a:chOff x="1036" y="1488"/>
            <a:chExt cx="3524" cy="2784"/>
          </a:xfrm>
        </p:grpSpPr>
        <p:sp>
          <p:nvSpPr>
            <p:cNvPr id="47113" name="Line 10"/>
            <p:cNvSpPr>
              <a:spLocks noChangeShapeType="1"/>
            </p:cNvSpPr>
            <p:nvPr/>
          </p:nvSpPr>
          <p:spPr bwMode="auto">
            <a:xfrm>
              <a:off x="1248" y="1488"/>
              <a:ext cx="0" cy="24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4" name="Line 11"/>
            <p:cNvSpPr>
              <a:spLocks noChangeShapeType="1"/>
            </p:cNvSpPr>
            <p:nvPr/>
          </p:nvSpPr>
          <p:spPr bwMode="auto">
            <a:xfrm>
              <a:off x="1248" y="3984"/>
              <a:ext cx="3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5" name="Line 14"/>
            <p:cNvSpPr>
              <a:spLocks noChangeShapeType="1"/>
            </p:cNvSpPr>
            <p:nvPr/>
          </p:nvSpPr>
          <p:spPr bwMode="auto">
            <a:xfrm>
              <a:off x="1248" y="3696"/>
              <a:ext cx="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6" name="Line 16"/>
            <p:cNvSpPr>
              <a:spLocks noChangeShapeType="1"/>
            </p:cNvSpPr>
            <p:nvPr/>
          </p:nvSpPr>
          <p:spPr bwMode="auto">
            <a:xfrm>
              <a:off x="1248" y="340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7" name="Line 18"/>
            <p:cNvSpPr>
              <a:spLocks noChangeShapeType="1"/>
            </p:cNvSpPr>
            <p:nvPr/>
          </p:nvSpPr>
          <p:spPr bwMode="auto">
            <a:xfrm>
              <a:off x="1248" y="3120"/>
              <a:ext cx="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8" name="Line 20"/>
            <p:cNvSpPr>
              <a:spLocks noChangeShapeType="1"/>
            </p:cNvSpPr>
            <p:nvPr/>
          </p:nvSpPr>
          <p:spPr bwMode="auto">
            <a:xfrm>
              <a:off x="1248" y="283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9" name="Line 21"/>
            <p:cNvSpPr>
              <a:spLocks noChangeShapeType="1"/>
            </p:cNvSpPr>
            <p:nvPr/>
          </p:nvSpPr>
          <p:spPr bwMode="auto">
            <a:xfrm>
              <a:off x="1248" y="254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0" name="Line 22"/>
            <p:cNvSpPr>
              <a:spLocks noChangeShapeType="1"/>
            </p:cNvSpPr>
            <p:nvPr/>
          </p:nvSpPr>
          <p:spPr bwMode="auto">
            <a:xfrm>
              <a:off x="1248" y="225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1" name="Line 23"/>
            <p:cNvSpPr>
              <a:spLocks noChangeShapeType="1"/>
            </p:cNvSpPr>
            <p:nvPr/>
          </p:nvSpPr>
          <p:spPr bwMode="auto">
            <a:xfrm>
              <a:off x="1248" y="196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2" name="Line 24"/>
            <p:cNvSpPr>
              <a:spLocks noChangeShapeType="1"/>
            </p:cNvSpPr>
            <p:nvPr/>
          </p:nvSpPr>
          <p:spPr bwMode="auto">
            <a:xfrm>
              <a:off x="1248" y="168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3" name="Text Box 25"/>
            <p:cNvSpPr txBox="1">
              <a:spLocks noChangeArrowheads="1"/>
            </p:cNvSpPr>
            <p:nvPr/>
          </p:nvSpPr>
          <p:spPr bwMode="auto">
            <a:xfrm>
              <a:off x="1036" y="38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0</a:t>
              </a:r>
            </a:p>
          </p:txBody>
        </p:sp>
        <p:sp>
          <p:nvSpPr>
            <p:cNvPr id="47124" name="Text Box 26"/>
            <p:cNvSpPr txBox="1">
              <a:spLocks noChangeArrowheads="1"/>
            </p:cNvSpPr>
            <p:nvPr/>
          </p:nvSpPr>
          <p:spPr bwMode="auto">
            <a:xfrm>
              <a:off x="1036" y="32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2</a:t>
              </a:r>
            </a:p>
          </p:txBody>
        </p:sp>
        <p:sp>
          <p:nvSpPr>
            <p:cNvPr id="47125" name="Text Box 27"/>
            <p:cNvSpPr txBox="1">
              <a:spLocks noChangeArrowheads="1"/>
            </p:cNvSpPr>
            <p:nvPr/>
          </p:nvSpPr>
          <p:spPr bwMode="auto">
            <a:xfrm>
              <a:off x="1036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4</a:t>
              </a:r>
            </a:p>
          </p:txBody>
        </p:sp>
        <p:sp>
          <p:nvSpPr>
            <p:cNvPr id="47126" name="Text Box 28"/>
            <p:cNvSpPr txBox="1">
              <a:spLocks noChangeArrowheads="1"/>
            </p:cNvSpPr>
            <p:nvPr/>
          </p:nvSpPr>
          <p:spPr bwMode="auto">
            <a:xfrm>
              <a:off x="1036" y="20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6</a:t>
              </a:r>
            </a:p>
          </p:txBody>
        </p:sp>
        <p:sp>
          <p:nvSpPr>
            <p:cNvPr id="47127" name="Text Box 29"/>
            <p:cNvSpPr txBox="1">
              <a:spLocks noChangeArrowheads="1"/>
            </p:cNvSpPr>
            <p:nvPr/>
          </p:nvSpPr>
          <p:spPr bwMode="auto">
            <a:xfrm>
              <a:off x="1036" y="153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8</a:t>
              </a:r>
            </a:p>
          </p:txBody>
        </p:sp>
        <p:sp>
          <p:nvSpPr>
            <p:cNvPr id="47128" name="Text Box 30"/>
            <p:cNvSpPr txBox="1">
              <a:spLocks noChangeArrowheads="1"/>
            </p:cNvSpPr>
            <p:nvPr/>
          </p:nvSpPr>
          <p:spPr bwMode="auto">
            <a:xfrm>
              <a:off x="120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0</a:t>
              </a:r>
            </a:p>
          </p:txBody>
        </p:sp>
        <p:sp>
          <p:nvSpPr>
            <p:cNvPr id="47129" name="Line 31"/>
            <p:cNvSpPr>
              <a:spLocks noChangeShapeType="1"/>
            </p:cNvSpPr>
            <p:nvPr/>
          </p:nvSpPr>
          <p:spPr bwMode="auto">
            <a:xfrm flipV="1">
              <a:off x="1632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0" name="Line 32"/>
            <p:cNvSpPr>
              <a:spLocks noChangeShapeType="1"/>
            </p:cNvSpPr>
            <p:nvPr/>
          </p:nvSpPr>
          <p:spPr bwMode="auto">
            <a:xfrm flipV="1">
              <a:off x="2016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1" name="Line 33"/>
            <p:cNvSpPr>
              <a:spLocks noChangeShapeType="1"/>
            </p:cNvSpPr>
            <p:nvPr/>
          </p:nvSpPr>
          <p:spPr bwMode="auto">
            <a:xfrm flipV="1">
              <a:off x="2400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2" name="Line 34"/>
            <p:cNvSpPr>
              <a:spLocks noChangeShapeType="1"/>
            </p:cNvSpPr>
            <p:nvPr/>
          </p:nvSpPr>
          <p:spPr bwMode="auto">
            <a:xfrm flipV="1">
              <a:off x="2784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3" name="Line 35"/>
            <p:cNvSpPr>
              <a:spLocks noChangeShapeType="1"/>
            </p:cNvSpPr>
            <p:nvPr/>
          </p:nvSpPr>
          <p:spPr bwMode="auto">
            <a:xfrm flipV="1">
              <a:off x="3168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4" name="Line 37"/>
            <p:cNvSpPr>
              <a:spLocks noChangeShapeType="1"/>
            </p:cNvSpPr>
            <p:nvPr/>
          </p:nvSpPr>
          <p:spPr bwMode="auto">
            <a:xfrm flipV="1">
              <a:off x="3552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5" name="Line 39"/>
            <p:cNvSpPr>
              <a:spLocks noChangeShapeType="1"/>
            </p:cNvSpPr>
            <p:nvPr/>
          </p:nvSpPr>
          <p:spPr bwMode="auto">
            <a:xfrm flipV="1">
              <a:off x="3936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6" name="Line 40"/>
            <p:cNvSpPr>
              <a:spLocks noChangeShapeType="1"/>
            </p:cNvSpPr>
            <p:nvPr/>
          </p:nvSpPr>
          <p:spPr bwMode="auto">
            <a:xfrm flipV="1">
              <a:off x="4320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7" name="Oval 12"/>
            <p:cNvSpPr>
              <a:spLocks noChangeArrowheads="1"/>
            </p:cNvSpPr>
            <p:nvPr/>
          </p:nvSpPr>
          <p:spPr bwMode="auto">
            <a:xfrm>
              <a:off x="1188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38" name="Oval 46"/>
            <p:cNvSpPr>
              <a:spLocks noChangeArrowheads="1"/>
            </p:cNvSpPr>
            <p:nvPr/>
          </p:nvSpPr>
          <p:spPr bwMode="auto">
            <a:xfrm>
              <a:off x="1572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39" name="Oval 47"/>
            <p:cNvSpPr>
              <a:spLocks noChangeArrowheads="1"/>
            </p:cNvSpPr>
            <p:nvPr/>
          </p:nvSpPr>
          <p:spPr bwMode="auto">
            <a:xfrm>
              <a:off x="1572" y="3360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0" name="Oval 48"/>
            <p:cNvSpPr>
              <a:spLocks noChangeArrowheads="1"/>
            </p:cNvSpPr>
            <p:nvPr/>
          </p:nvSpPr>
          <p:spPr bwMode="auto">
            <a:xfrm>
              <a:off x="1572" y="388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1" name="Oval 49"/>
            <p:cNvSpPr>
              <a:spLocks noChangeArrowheads="1"/>
            </p:cNvSpPr>
            <p:nvPr/>
          </p:nvSpPr>
          <p:spPr bwMode="auto">
            <a:xfrm>
              <a:off x="1956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42" name="Text Box 50"/>
            <p:cNvSpPr txBox="1">
              <a:spLocks noChangeArrowheads="1"/>
            </p:cNvSpPr>
            <p:nvPr/>
          </p:nvSpPr>
          <p:spPr bwMode="auto">
            <a:xfrm>
              <a:off x="1872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2</a:t>
              </a:r>
            </a:p>
          </p:txBody>
        </p:sp>
        <p:sp>
          <p:nvSpPr>
            <p:cNvPr id="47143" name="Text Box 51"/>
            <p:cNvSpPr txBox="1">
              <a:spLocks noChangeArrowheads="1"/>
            </p:cNvSpPr>
            <p:nvPr/>
          </p:nvSpPr>
          <p:spPr bwMode="auto">
            <a:xfrm>
              <a:off x="264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4</a:t>
              </a:r>
            </a:p>
          </p:txBody>
        </p:sp>
        <p:sp>
          <p:nvSpPr>
            <p:cNvPr id="47144" name="Text Box 52"/>
            <p:cNvSpPr txBox="1">
              <a:spLocks noChangeArrowheads="1"/>
            </p:cNvSpPr>
            <p:nvPr/>
          </p:nvSpPr>
          <p:spPr bwMode="auto">
            <a:xfrm>
              <a:off x="3456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6</a:t>
              </a:r>
            </a:p>
          </p:txBody>
        </p:sp>
        <p:sp>
          <p:nvSpPr>
            <p:cNvPr id="47145" name="Text Box 53"/>
            <p:cNvSpPr txBox="1">
              <a:spLocks noChangeArrowheads="1"/>
            </p:cNvSpPr>
            <p:nvPr/>
          </p:nvSpPr>
          <p:spPr bwMode="auto">
            <a:xfrm>
              <a:off x="4176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8</a:t>
              </a:r>
            </a:p>
          </p:txBody>
        </p:sp>
        <p:sp>
          <p:nvSpPr>
            <p:cNvPr id="47146" name="Oval 54"/>
            <p:cNvSpPr>
              <a:spLocks noChangeArrowheads="1"/>
            </p:cNvSpPr>
            <p:nvPr/>
          </p:nvSpPr>
          <p:spPr bwMode="auto">
            <a:xfrm>
              <a:off x="3492" y="192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47" name="Oval 56"/>
            <p:cNvSpPr>
              <a:spLocks noChangeArrowheads="1"/>
            </p:cNvSpPr>
            <p:nvPr/>
          </p:nvSpPr>
          <p:spPr bwMode="auto">
            <a:xfrm>
              <a:off x="3876" y="1632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8" name="Oval 57"/>
            <p:cNvSpPr>
              <a:spLocks noChangeArrowheads="1"/>
            </p:cNvSpPr>
            <p:nvPr/>
          </p:nvSpPr>
          <p:spPr bwMode="auto">
            <a:xfrm>
              <a:off x="3876" y="216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9" name="Oval 58"/>
            <p:cNvSpPr>
              <a:spLocks noChangeArrowheads="1"/>
            </p:cNvSpPr>
            <p:nvPr/>
          </p:nvSpPr>
          <p:spPr bwMode="auto">
            <a:xfrm>
              <a:off x="4260" y="192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1804" name="Oval 60"/>
          <p:cNvSpPr>
            <a:spLocks noChangeArrowheads="1"/>
          </p:cNvSpPr>
          <p:nvPr/>
        </p:nvSpPr>
        <p:spPr bwMode="auto">
          <a:xfrm>
            <a:off x="5410200" y="2438400"/>
            <a:ext cx="16764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1805" name="Oval 61"/>
          <p:cNvSpPr>
            <a:spLocks noChangeArrowheads="1"/>
          </p:cNvSpPr>
          <p:nvPr/>
        </p:nvSpPr>
        <p:spPr bwMode="auto">
          <a:xfrm>
            <a:off x="1752600" y="5181600"/>
            <a:ext cx="1676400" cy="1295400"/>
          </a:xfrm>
          <a:prstGeom prst="ellipse">
            <a:avLst/>
          </a:prstGeom>
          <a:noFill/>
          <a:ln w="38100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47" name="Rectangle 13"/>
          <p:cNvSpPr>
            <a:spLocks noChangeArrowheads="1"/>
          </p:cNvSpPr>
          <p:nvPr/>
        </p:nvSpPr>
        <p:spPr bwMode="auto">
          <a:xfrm>
            <a:off x="467544" y="126876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2600" u="sng" dirty="0"/>
              <a:t>Exemplo</a:t>
            </a:r>
            <a:r>
              <a:rPr lang="pt-BR" altLang="pt-BR" sz="2600" dirty="0"/>
              <a:t>: Uma vez treinada, a RN é capaz de classificar os dados em grupos.</a:t>
            </a:r>
          </a:p>
        </p:txBody>
      </p:sp>
    </p:spTree>
    <p:extLst>
      <p:ext uri="{BB962C8B-B14F-4D97-AF65-F5344CB8AC3E}">
        <p14:creationId xmlns:p14="http://schemas.microsoft.com/office/powerpoint/2010/main" val="383528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04" grpId="0" animBg="1"/>
      <p:bldP spid="318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Redes Neurais Artificiais (RNA, ou simplesmente RN) são modelos matemáticos, inspirados no cérebro humano, capazes de </a:t>
            </a:r>
            <a:r>
              <a:rPr lang="pt-BR" sz="2400" u="sng" dirty="0"/>
              <a:t>aprender a através de exemplos</a:t>
            </a:r>
            <a:r>
              <a:rPr lang="pt-BR" sz="2400" dirty="0"/>
              <a:t> (dados).</a:t>
            </a:r>
          </a:p>
          <a:p>
            <a:endParaRPr lang="pt-BR" sz="2400" dirty="0"/>
          </a:p>
          <a:p>
            <a:pPr algn="just"/>
            <a:r>
              <a:rPr lang="pt-BR" sz="2400" dirty="0" err="1"/>
              <a:t>RNAs</a:t>
            </a:r>
            <a:r>
              <a:rPr lang="pt-BR" sz="2400" dirty="0"/>
              <a:t> são modelos matemáticos, inspirados no cérebro humano, que, através de algoritmos apropriados, são capazes de </a:t>
            </a:r>
            <a:r>
              <a:rPr lang="pt-BR" sz="2400" u="sng" dirty="0"/>
              <a:t>se adaptar a um conjunto de dados (se ajustar aos dados), de forma a generalizar características implícitas nos mesmos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28349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9"/>
          <p:cNvSpPr>
            <a:spLocks noChangeArrowheads="1"/>
          </p:cNvSpPr>
          <p:nvPr/>
        </p:nvSpPr>
        <p:spPr bwMode="auto">
          <a:xfrm>
            <a:off x="457200" y="1905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pt-BR" altLang="pt-BR" sz="3200">
              <a:solidFill>
                <a:srgbClr val="CCECFF"/>
              </a:solidFill>
            </a:endParaRPr>
          </a:p>
        </p:txBody>
      </p:sp>
      <p:grpSp>
        <p:nvGrpSpPr>
          <p:cNvPr id="47108" name="Group 59"/>
          <p:cNvGrpSpPr>
            <a:grpSpLocks/>
          </p:cNvGrpSpPr>
          <p:nvPr/>
        </p:nvGrpSpPr>
        <p:grpSpPr bwMode="auto">
          <a:xfrm>
            <a:off x="1644650" y="2362200"/>
            <a:ext cx="5594350" cy="4419600"/>
            <a:chOff x="1036" y="1488"/>
            <a:chExt cx="3524" cy="2784"/>
          </a:xfrm>
        </p:grpSpPr>
        <p:sp>
          <p:nvSpPr>
            <p:cNvPr id="47113" name="Line 10"/>
            <p:cNvSpPr>
              <a:spLocks noChangeShapeType="1"/>
            </p:cNvSpPr>
            <p:nvPr/>
          </p:nvSpPr>
          <p:spPr bwMode="auto">
            <a:xfrm>
              <a:off x="1248" y="1488"/>
              <a:ext cx="0" cy="24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4" name="Line 11"/>
            <p:cNvSpPr>
              <a:spLocks noChangeShapeType="1"/>
            </p:cNvSpPr>
            <p:nvPr/>
          </p:nvSpPr>
          <p:spPr bwMode="auto">
            <a:xfrm>
              <a:off x="1248" y="3984"/>
              <a:ext cx="3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5" name="Line 14"/>
            <p:cNvSpPr>
              <a:spLocks noChangeShapeType="1"/>
            </p:cNvSpPr>
            <p:nvPr/>
          </p:nvSpPr>
          <p:spPr bwMode="auto">
            <a:xfrm>
              <a:off x="1248" y="3696"/>
              <a:ext cx="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6" name="Line 16"/>
            <p:cNvSpPr>
              <a:spLocks noChangeShapeType="1"/>
            </p:cNvSpPr>
            <p:nvPr/>
          </p:nvSpPr>
          <p:spPr bwMode="auto">
            <a:xfrm>
              <a:off x="1248" y="340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7" name="Line 18"/>
            <p:cNvSpPr>
              <a:spLocks noChangeShapeType="1"/>
            </p:cNvSpPr>
            <p:nvPr/>
          </p:nvSpPr>
          <p:spPr bwMode="auto">
            <a:xfrm>
              <a:off x="1248" y="3120"/>
              <a:ext cx="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8" name="Line 20"/>
            <p:cNvSpPr>
              <a:spLocks noChangeShapeType="1"/>
            </p:cNvSpPr>
            <p:nvPr/>
          </p:nvSpPr>
          <p:spPr bwMode="auto">
            <a:xfrm>
              <a:off x="1248" y="283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19" name="Line 21"/>
            <p:cNvSpPr>
              <a:spLocks noChangeShapeType="1"/>
            </p:cNvSpPr>
            <p:nvPr/>
          </p:nvSpPr>
          <p:spPr bwMode="auto">
            <a:xfrm>
              <a:off x="1248" y="254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0" name="Line 22"/>
            <p:cNvSpPr>
              <a:spLocks noChangeShapeType="1"/>
            </p:cNvSpPr>
            <p:nvPr/>
          </p:nvSpPr>
          <p:spPr bwMode="auto">
            <a:xfrm>
              <a:off x="1248" y="225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1" name="Line 23"/>
            <p:cNvSpPr>
              <a:spLocks noChangeShapeType="1"/>
            </p:cNvSpPr>
            <p:nvPr/>
          </p:nvSpPr>
          <p:spPr bwMode="auto">
            <a:xfrm>
              <a:off x="1248" y="196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2" name="Line 24"/>
            <p:cNvSpPr>
              <a:spLocks noChangeShapeType="1"/>
            </p:cNvSpPr>
            <p:nvPr/>
          </p:nvSpPr>
          <p:spPr bwMode="auto">
            <a:xfrm>
              <a:off x="1248" y="168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23" name="Text Box 25"/>
            <p:cNvSpPr txBox="1">
              <a:spLocks noChangeArrowheads="1"/>
            </p:cNvSpPr>
            <p:nvPr/>
          </p:nvSpPr>
          <p:spPr bwMode="auto">
            <a:xfrm>
              <a:off x="1036" y="38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0</a:t>
              </a:r>
            </a:p>
          </p:txBody>
        </p:sp>
        <p:sp>
          <p:nvSpPr>
            <p:cNvPr id="47124" name="Text Box 26"/>
            <p:cNvSpPr txBox="1">
              <a:spLocks noChangeArrowheads="1"/>
            </p:cNvSpPr>
            <p:nvPr/>
          </p:nvSpPr>
          <p:spPr bwMode="auto">
            <a:xfrm>
              <a:off x="1036" y="32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2</a:t>
              </a:r>
            </a:p>
          </p:txBody>
        </p:sp>
        <p:sp>
          <p:nvSpPr>
            <p:cNvPr id="47125" name="Text Box 27"/>
            <p:cNvSpPr txBox="1">
              <a:spLocks noChangeArrowheads="1"/>
            </p:cNvSpPr>
            <p:nvPr/>
          </p:nvSpPr>
          <p:spPr bwMode="auto">
            <a:xfrm>
              <a:off x="1036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4</a:t>
              </a:r>
            </a:p>
          </p:txBody>
        </p:sp>
        <p:sp>
          <p:nvSpPr>
            <p:cNvPr id="47126" name="Text Box 28"/>
            <p:cNvSpPr txBox="1">
              <a:spLocks noChangeArrowheads="1"/>
            </p:cNvSpPr>
            <p:nvPr/>
          </p:nvSpPr>
          <p:spPr bwMode="auto">
            <a:xfrm>
              <a:off x="1036" y="20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6</a:t>
              </a:r>
            </a:p>
          </p:txBody>
        </p:sp>
        <p:sp>
          <p:nvSpPr>
            <p:cNvPr id="47127" name="Text Box 29"/>
            <p:cNvSpPr txBox="1">
              <a:spLocks noChangeArrowheads="1"/>
            </p:cNvSpPr>
            <p:nvPr/>
          </p:nvSpPr>
          <p:spPr bwMode="auto">
            <a:xfrm>
              <a:off x="1036" y="153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8</a:t>
              </a:r>
            </a:p>
          </p:txBody>
        </p:sp>
        <p:sp>
          <p:nvSpPr>
            <p:cNvPr id="47128" name="Text Box 30"/>
            <p:cNvSpPr txBox="1">
              <a:spLocks noChangeArrowheads="1"/>
            </p:cNvSpPr>
            <p:nvPr/>
          </p:nvSpPr>
          <p:spPr bwMode="auto">
            <a:xfrm>
              <a:off x="120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0</a:t>
              </a:r>
            </a:p>
          </p:txBody>
        </p:sp>
        <p:sp>
          <p:nvSpPr>
            <p:cNvPr id="47129" name="Line 31"/>
            <p:cNvSpPr>
              <a:spLocks noChangeShapeType="1"/>
            </p:cNvSpPr>
            <p:nvPr/>
          </p:nvSpPr>
          <p:spPr bwMode="auto">
            <a:xfrm flipV="1">
              <a:off x="1632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0" name="Line 32"/>
            <p:cNvSpPr>
              <a:spLocks noChangeShapeType="1"/>
            </p:cNvSpPr>
            <p:nvPr/>
          </p:nvSpPr>
          <p:spPr bwMode="auto">
            <a:xfrm flipV="1">
              <a:off x="2016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1" name="Line 33"/>
            <p:cNvSpPr>
              <a:spLocks noChangeShapeType="1"/>
            </p:cNvSpPr>
            <p:nvPr/>
          </p:nvSpPr>
          <p:spPr bwMode="auto">
            <a:xfrm flipV="1">
              <a:off x="2400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2" name="Line 34"/>
            <p:cNvSpPr>
              <a:spLocks noChangeShapeType="1"/>
            </p:cNvSpPr>
            <p:nvPr/>
          </p:nvSpPr>
          <p:spPr bwMode="auto">
            <a:xfrm flipV="1">
              <a:off x="2784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3" name="Line 35"/>
            <p:cNvSpPr>
              <a:spLocks noChangeShapeType="1"/>
            </p:cNvSpPr>
            <p:nvPr/>
          </p:nvSpPr>
          <p:spPr bwMode="auto">
            <a:xfrm flipV="1">
              <a:off x="3168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4" name="Line 37"/>
            <p:cNvSpPr>
              <a:spLocks noChangeShapeType="1"/>
            </p:cNvSpPr>
            <p:nvPr/>
          </p:nvSpPr>
          <p:spPr bwMode="auto">
            <a:xfrm flipV="1">
              <a:off x="3552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5" name="Line 39"/>
            <p:cNvSpPr>
              <a:spLocks noChangeShapeType="1"/>
            </p:cNvSpPr>
            <p:nvPr/>
          </p:nvSpPr>
          <p:spPr bwMode="auto">
            <a:xfrm flipV="1">
              <a:off x="3936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6" name="Line 40"/>
            <p:cNvSpPr>
              <a:spLocks noChangeShapeType="1"/>
            </p:cNvSpPr>
            <p:nvPr/>
          </p:nvSpPr>
          <p:spPr bwMode="auto">
            <a:xfrm flipV="1">
              <a:off x="4320" y="1680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137" name="Oval 12"/>
            <p:cNvSpPr>
              <a:spLocks noChangeArrowheads="1"/>
            </p:cNvSpPr>
            <p:nvPr/>
          </p:nvSpPr>
          <p:spPr bwMode="auto">
            <a:xfrm>
              <a:off x="1188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38" name="Oval 46"/>
            <p:cNvSpPr>
              <a:spLocks noChangeArrowheads="1"/>
            </p:cNvSpPr>
            <p:nvPr/>
          </p:nvSpPr>
          <p:spPr bwMode="auto">
            <a:xfrm>
              <a:off x="1572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39" name="Oval 47"/>
            <p:cNvSpPr>
              <a:spLocks noChangeArrowheads="1"/>
            </p:cNvSpPr>
            <p:nvPr/>
          </p:nvSpPr>
          <p:spPr bwMode="auto">
            <a:xfrm>
              <a:off x="1572" y="3360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0" name="Oval 48"/>
            <p:cNvSpPr>
              <a:spLocks noChangeArrowheads="1"/>
            </p:cNvSpPr>
            <p:nvPr/>
          </p:nvSpPr>
          <p:spPr bwMode="auto">
            <a:xfrm>
              <a:off x="1572" y="388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1" name="Oval 49"/>
            <p:cNvSpPr>
              <a:spLocks noChangeArrowheads="1"/>
            </p:cNvSpPr>
            <p:nvPr/>
          </p:nvSpPr>
          <p:spPr bwMode="auto">
            <a:xfrm>
              <a:off x="1956" y="3648"/>
              <a:ext cx="120" cy="108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42" name="Text Box 50"/>
            <p:cNvSpPr txBox="1">
              <a:spLocks noChangeArrowheads="1"/>
            </p:cNvSpPr>
            <p:nvPr/>
          </p:nvSpPr>
          <p:spPr bwMode="auto">
            <a:xfrm>
              <a:off x="1872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2</a:t>
              </a:r>
            </a:p>
          </p:txBody>
        </p:sp>
        <p:sp>
          <p:nvSpPr>
            <p:cNvPr id="47143" name="Text Box 51"/>
            <p:cNvSpPr txBox="1">
              <a:spLocks noChangeArrowheads="1"/>
            </p:cNvSpPr>
            <p:nvPr/>
          </p:nvSpPr>
          <p:spPr bwMode="auto">
            <a:xfrm>
              <a:off x="2640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4</a:t>
              </a:r>
            </a:p>
          </p:txBody>
        </p:sp>
        <p:sp>
          <p:nvSpPr>
            <p:cNvPr id="47144" name="Text Box 52"/>
            <p:cNvSpPr txBox="1">
              <a:spLocks noChangeArrowheads="1"/>
            </p:cNvSpPr>
            <p:nvPr/>
          </p:nvSpPr>
          <p:spPr bwMode="auto">
            <a:xfrm>
              <a:off x="3456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6</a:t>
              </a:r>
            </a:p>
          </p:txBody>
        </p:sp>
        <p:sp>
          <p:nvSpPr>
            <p:cNvPr id="47145" name="Text Box 53"/>
            <p:cNvSpPr txBox="1">
              <a:spLocks noChangeArrowheads="1"/>
            </p:cNvSpPr>
            <p:nvPr/>
          </p:nvSpPr>
          <p:spPr bwMode="auto">
            <a:xfrm>
              <a:off x="4176" y="39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8</a:t>
              </a:r>
            </a:p>
          </p:txBody>
        </p:sp>
        <p:sp>
          <p:nvSpPr>
            <p:cNvPr id="47146" name="Oval 54"/>
            <p:cNvSpPr>
              <a:spLocks noChangeArrowheads="1"/>
            </p:cNvSpPr>
            <p:nvPr/>
          </p:nvSpPr>
          <p:spPr bwMode="auto">
            <a:xfrm>
              <a:off x="3492" y="192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47147" name="Oval 56"/>
            <p:cNvSpPr>
              <a:spLocks noChangeArrowheads="1"/>
            </p:cNvSpPr>
            <p:nvPr/>
          </p:nvSpPr>
          <p:spPr bwMode="auto">
            <a:xfrm>
              <a:off x="3876" y="1632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8" name="Oval 57"/>
            <p:cNvSpPr>
              <a:spLocks noChangeArrowheads="1"/>
            </p:cNvSpPr>
            <p:nvPr/>
          </p:nvSpPr>
          <p:spPr bwMode="auto">
            <a:xfrm>
              <a:off x="3876" y="216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sp>
          <p:nvSpPr>
            <p:cNvPr id="47149" name="Oval 58"/>
            <p:cNvSpPr>
              <a:spLocks noChangeArrowheads="1"/>
            </p:cNvSpPr>
            <p:nvPr/>
          </p:nvSpPr>
          <p:spPr bwMode="auto">
            <a:xfrm>
              <a:off x="4260" y="1920"/>
              <a:ext cx="120" cy="108"/>
            </a:xfrm>
            <a:prstGeom prst="ellipse">
              <a:avLst/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1804" name="Oval 60"/>
          <p:cNvSpPr>
            <a:spLocks noChangeArrowheads="1"/>
          </p:cNvSpPr>
          <p:nvPr/>
        </p:nvSpPr>
        <p:spPr bwMode="auto">
          <a:xfrm>
            <a:off x="5410200" y="2438400"/>
            <a:ext cx="16764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1805" name="Oval 61"/>
          <p:cNvSpPr>
            <a:spLocks noChangeArrowheads="1"/>
          </p:cNvSpPr>
          <p:nvPr/>
        </p:nvSpPr>
        <p:spPr bwMode="auto">
          <a:xfrm>
            <a:off x="1752600" y="5181600"/>
            <a:ext cx="1676400" cy="1295400"/>
          </a:xfrm>
          <a:prstGeom prst="ellipse">
            <a:avLst/>
          </a:prstGeom>
          <a:noFill/>
          <a:ln w="38100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1806" name="Oval 62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1807" name="Line 63"/>
          <p:cNvSpPr>
            <a:spLocks noChangeShapeType="1"/>
          </p:cNvSpPr>
          <p:nvPr/>
        </p:nvSpPr>
        <p:spPr bwMode="auto">
          <a:xfrm flipV="1">
            <a:off x="5715000" y="3352800"/>
            <a:ext cx="228600" cy="533400"/>
          </a:xfrm>
          <a:prstGeom prst="line">
            <a:avLst/>
          </a:prstGeom>
          <a:noFill/>
          <a:ln w="28575">
            <a:solidFill>
              <a:srgbClr val="CCECFF"/>
            </a:solidFill>
            <a:round/>
            <a:headEnd type="none" w="sm" len="sm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467544" y="126876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u="sng" dirty="0"/>
              <a:t>Exemplo</a:t>
            </a:r>
            <a:r>
              <a:rPr lang="pt-BR" altLang="pt-BR" dirty="0"/>
              <a:t>: Uma vez treinada, a RN é capaz de classificar outras amostras como sendo pertinente a um dos grupos aprendidos.</a:t>
            </a:r>
          </a:p>
        </p:txBody>
      </p:sp>
    </p:spTree>
    <p:extLst>
      <p:ext uri="{BB962C8B-B14F-4D97-AF65-F5344CB8AC3E}">
        <p14:creationId xmlns:p14="http://schemas.microsoft.com/office/powerpoint/2010/main" val="10219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04" grpId="0" animBg="1"/>
      <p:bldP spid="31805" grpId="0" animBg="1"/>
      <p:bldP spid="31806" grpId="0" animBg="1"/>
      <p:bldP spid="3180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5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48133" name="AutoShape 57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34" name="AutoShape 58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35" name="AutoShape 59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36" name="Text Box 60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48137" name="Text Box 61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48138" name="Text Box 62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48139" name="Text Box 63"/>
          <p:cNvSpPr txBox="1">
            <a:spLocks noChangeArrowheads="1"/>
          </p:cNvSpPr>
          <p:nvPr/>
        </p:nvSpPr>
        <p:spPr bwMode="auto">
          <a:xfrm>
            <a:off x="6096000" y="36576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Saída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3276600" y="3581400"/>
            <a:ext cx="609600" cy="1295400"/>
            <a:chOff x="1584" y="2256"/>
            <a:chExt cx="384" cy="816"/>
          </a:xfrm>
        </p:grpSpPr>
        <p:sp>
          <p:nvSpPr>
            <p:cNvPr id="48169" name="Text Box 65"/>
            <p:cNvSpPr txBox="1">
              <a:spLocks noChangeArrowheads="1"/>
            </p:cNvSpPr>
            <p:nvPr/>
          </p:nvSpPr>
          <p:spPr bwMode="auto">
            <a:xfrm>
              <a:off x="1584" y="225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0</a:t>
              </a:r>
              <a:endParaRPr lang="pt-BR" altLang="pt-BR"/>
            </a:p>
          </p:txBody>
        </p:sp>
        <p:sp>
          <p:nvSpPr>
            <p:cNvPr id="48170" name="Text Box 66"/>
            <p:cNvSpPr txBox="1">
              <a:spLocks noChangeArrowheads="1"/>
            </p:cNvSpPr>
            <p:nvPr/>
          </p:nvSpPr>
          <p:spPr bwMode="auto">
            <a:xfrm>
              <a:off x="1584" y="278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1</a:t>
              </a:r>
              <a:endParaRPr lang="pt-BR" altLang="pt-BR"/>
            </a:p>
          </p:txBody>
        </p:sp>
      </p:grpSp>
      <p:sp>
        <p:nvSpPr>
          <p:cNvPr id="28739" name="Text Box 67"/>
          <p:cNvSpPr txBox="1">
            <a:spLocks noChangeArrowheads="1"/>
          </p:cNvSpPr>
          <p:nvPr/>
        </p:nvSpPr>
        <p:spPr bwMode="auto">
          <a:xfrm>
            <a:off x="7010400" y="3962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 dirty="0">
                <a:solidFill>
                  <a:srgbClr val="00B0F0"/>
                </a:solidFill>
              </a:rPr>
              <a:t>Grupo 1</a:t>
            </a:r>
            <a:endParaRPr lang="pt-BR" altLang="pt-BR" dirty="0">
              <a:solidFill>
                <a:srgbClr val="00B0F0"/>
              </a:solidFill>
            </a:endParaRPr>
          </a:p>
        </p:txBody>
      </p:sp>
      <p:sp>
        <p:nvSpPr>
          <p:cNvPr id="48142" name="Line 69"/>
          <p:cNvSpPr>
            <a:spLocks noChangeShapeType="1"/>
          </p:cNvSpPr>
          <p:nvPr/>
        </p:nvSpPr>
        <p:spPr bwMode="auto">
          <a:xfrm>
            <a:off x="1098550" y="3328988"/>
            <a:ext cx="0" cy="184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3" name="Line 70"/>
          <p:cNvSpPr>
            <a:spLocks noChangeShapeType="1"/>
          </p:cNvSpPr>
          <p:nvPr/>
        </p:nvSpPr>
        <p:spPr bwMode="auto">
          <a:xfrm>
            <a:off x="1098550" y="5173663"/>
            <a:ext cx="2101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4" name="Line 71"/>
          <p:cNvSpPr>
            <a:spLocks noChangeShapeType="1"/>
          </p:cNvSpPr>
          <p:nvPr/>
        </p:nvSpPr>
        <p:spPr bwMode="auto">
          <a:xfrm>
            <a:off x="1098550" y="496093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5" name="Line 72"/>
          <p:cNvSpPr>
            <a:spLocks noChangeShapeType="1"/>
          </p:cNvSpPr>
          <p:nvPr/>
        </p:nvSpPr>
        <p:spPr bwMode="auto">
          <a:xfrm>
            <a:off x="1098550" y="474821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6" name="Line 73"/>
          <p:cNvSpPr>
            <a:spLocks noChangeShapeType="1"/>
          </p:cNvSpPr>
          <p:nvPr/>
        </p:nvSpPr>
        <p:spPr bwMode="auto">
          <a:xfrm>
            <a:off x="1098550" y="453548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7" name="Line 74"/>
          <p:cNvSpPr>
            <a:spLocks noChangeShapeType="1"/>
          </p:cNvSpPr>
          <p:nvPr/>
        </p:nvSpPr>
        <p:spPr bwMode="auto">
          <a:xfrm>
            <a:off x="1098550" y="432276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8" name="Line 75"/>
          <p:cNvSpPr>
            <a:spLocks noChangeShapeType="1"/>
          </p:cNvSpPr>
          <p:nvPr/>
        </p:nvSpPr>
        <p:spPr bwMode="auto">
          <a:xfrm>
            <a:off x="1098550" y="4110038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49" name="Line 76"/>
          <p:cNvSpPr>
            <a:spLocks noChangeShapeType="1"/>
          </p:cNvSpPr>
          <p:nvPr/>
        </p:nvSpPr>
        <p:spPr bwMode="auto">
          <a:xfrm>
            <a:off x="1098550" y="389572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0" name="Line 77"/>
          <p:cNvSpPr>
            <a:spLocks noChangeShapeType="1"/>
          </p:cNvSpPr>
          <p:nvPr/>
        </p:nvSpPr>
        <p:spPr bwMode="auto">
          <a:xfrm>
            <a:off x="1098550" y="3683000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1" name="Line 78"/>
          <p:cNvSpPr>
            <a:spLocks noChangeShapeType="1"/>
          </p:cNvSpPr>
          <p:nvPr/>
        </p:nvSpPr>
        <p:spPr bwMode="auto">
          <a:xfrm>
            <a:off x="1098550" y="347027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2" name="Line 85"/>
          <p:cNvSpPr>
            <a:spLocks noChangeShapeType="1"/>
          </p:cNvSpPr>
          <p:nvPr/>
        </p:nvSpPr>
        <p:spPr bwMode="auto">
          <a:xfrm flipV="1">
            <a:off x="1343025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3" name="Line 86"/>
          <p:cNvSpPr>
            <a:spLocks noChangeShapeType="1"/>
          </p:cNvSpPr>
          <p:nvPr/>
        </p:nvSpPr>
        <p:spPr bwMode="auto">
          <a:xfrm flipV="1">
            <a:off x="15875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4" name="Line 87"/>
          <p:cNvSpPr>
            <a:spLocks noChangeShapeType="1"/>
          </p:cNvSpPr>
          <p:nvPr/>
        </p:nvSpPr>
        <p:spPr bwMode="auto">
          <a:xfrm flipV="1">
            <a:off x="183038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5" name="Line 88"/>
          <p:cNvSpPr>
            <a:spLocks noChangeShapeType="1"/>
          </p:cNvSpPr>
          <p:nvPr/>
        </p:nvSpPr>
        <p:spPr bwMode="auto">
          <a:xfrm flipV="1">
            <a:off x="20748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6" name="Line 89"/>
          <p:cNvSpPr>
            <a:spLocks noChangeShapeType="1"/>
          </p:cNvSpPr>
          <p:nvPr/>
        </p:nvSpPr>
        <p:spPr bwMode="auto">
          <a:xfrm flipV="1">
            <a:off x="23161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7" name="Line 90"/>
          <p:cNvSpPr>
            <a:spLocks noChangeShapeType="1"/>
          </p:cNvSpPr>
          <p:nvPr/>
        </p:nvSpPr>
        <p:spPr bwMode="auto">
          <a:xfrm flipV="1">
            <a:off x="256063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8" name="Line 91"/>
          <p:cNvSpPr>
            <a:spLocks noChangeShapeType="1"/>
          </p:cNvSpPr>
          <p:nvPr/>
        </p:nvSpPr>
        <p:spPr bwMode="auto">
          <a:xfrm flipV="1">
            <a:off x="280511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59" name="Line 92"/>
          <p:cNvSpPr>
            <a:spLocks noChangeShapeType="1"/>
          </p:cNvSpPr>
          <p:nvPr/>
        </p:nvSpPr>
        <p:spPr bwMode="auto">
          <a:xfrm flipV="1">
            <a:off x="30480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160" name="Oval 93"/>
          <p:cNvSpPr>
            <a:spLocks noChangeArrowheads="1"/>
          </p:cNvSpPr>
          <p:nvPr/>
        </p:nvSpPr>
        <p:spPr bwMode="auto">
          <a:xfrm>
            <a:off x="1062038" y="4924425"/>
            <a:ext cx="76200" cy="80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61" name="Oval 94"/>
          <p:cNvSpPr>
            <a:spLocks noChangeArrowheads="1"/>
          </p:cNvSpPr>
          <p:nvPr/>
        </p:nvSpPr>
        <p:spPr bwMode="auto">
          <a:xfrm>
            <a:off x="1306513" y="4924425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62" name="Oval 95"/>
          <p:cNvSpPr>
            <a:spLocks noChangeArrowheads="1"/>
          </p:cNvSpPr>
          <p:nvPr/>
        </p:nvSpPr>
        <p:spPr bwMode="auto">
          <a:xfrm>
            <a:off x="1306513" y="4711700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8163" name="Oval 96"/>
          <p:cNvSpPr>
            <a:spLocks noChangeArrowheads="1"/>
          </p:cNvSpPr>
          <p:nvPr/>
        </p:nvSpPr>
        <p:spPr bwMode="auto">
          <a:xfrm>
            <a:off x="1306513" y="5102225"/>
            <a:ext cx="74612" cy="79375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8164" name="Oval 97"/>
          <p:cNvSpPr>
            <a:spLocks noChangeArrowheads="1"/>
          </p:cNvSpPr>
          <p:nvPr/>
        </p:nvSpPr>
        <p:spPr bwMode="auto">
          <a:xfrm>
            <a:off x="1547813" y="4924425"/>
            <a:ext cx="77787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65" name="Oval 102"/>
          <p:cNvSpPr>
            <a:spLocks noChangeArrowheads="1"/>
          </p:cNvSpPr>
          <p:nvPr/>
        </p:nvSpPr>
        <p:spPr bwMode="auto">
          <a:xfrm>
            <a:off x="2524125" y="3648075"/>
            <a:ext cx="74613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8166" name="Oval 103"/>
          <p:cNvSpPr>
            <a:spLocks noChangeArrowheads="1"/>
          </p:cNvSpPr>
          <p:nvPr/>
        </p:nvSpPr>
        <p:spPr bwMode="auto">
          <a:xfrm>
            <a:off x="2765425" y="3435350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8167" name="Oval 104"/>
          <p:cNvSpPr>
            <a:spLocks noChangeArrowheads="1"/>
          </p:cNvSpPr>
          <p:nvPr/>
        </p:nvSpPr>
        <p:spPr bwMode="auto">
          <a:xfrm>
            <a:off x="2765425" y="38258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8168" name="Oval 105"/>
          <p:cNvSpPr>
            <a:spLocks noChangeArrowheads="1"/>
          </p:cNvSpPr>
          <p:nvPr/>
        </p:nvSpPr>
        <p:spPr bwMode="auto">
          <a:xfrm>
            <a:off x="3009900" y="36480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467544" y="126876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u="sng" dirty="0"/>
              <a:t>Exemplo</a:t>
            </a:r>
            <a:r>
              <a:rPr lang="pt-BR" altLang="pt-BR" dirty="0"/>
              <a:t>: Uma vez treinada, a RN é capaz de classificar outras amostras como sendo pertinente a um dos grupos aprendidos.</a:t>
            </a:r>
          </a:p>
        </p:txBody>
      </p:sp>
    </p:spTree>
    <p:extLst>
      <p:ext uri="{BB962C8B-B14F-4D97-AF65-F5344CB8AC3E}">
        <p14:creationId xmlns:p14="http://schemas.microsoft.com/office/powerpoint/2010/main" val="1981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9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58" name="AutoShape 6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59" name="AutoShape 7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76600" y="3581400"/>
            <a:ext cx="609600" cy="1295400"/>
            <a:chOff x="1584" y="2256"/>
            <a:chExt cx="384" cy="816"/>
          </a:xfrm>
        </p:grpSpPr>
        <p:sp>
          <p:nvSpPr>
            <p:cNvPr id="49194" name="Text Box 13"/>
            <p:cNvSpPr txBox="1">
              <a:spLocks noChangeArrowheads="1"/>
            </p:cNvSpPr>
            <p:nvPr/>
          </p:nvSpPr>
          <p:spPr bwMode="auto">
            <a:xfrm>
              <a:off x="1584" y="225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0</a:t>
              </a:r>
              <a:endParaRPr lang="pt-BR" altLang="pt-BR"/>
            </a:p>
          </p:txBody>
        </p:sp>
        <p:sp>
          <p:nvSpPr>
            <p:cNvPr id="49195" name="Text Box 14"/>
            <p:cNvSpPr txBox="1">
              <a:spLocks noChangeArrowheads="1"/>
            </p:cNvSpPr>
            <p:nvPr/>
          </p:nvSpPr>
          <p:spPr bwMode="auto">
            <a:xfrm>
              <a:off x="1584" y="278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0</a:t>
              </a:r>
              <a:endParaRPr lang="pt-BR" altLang="pt-BR"/>
            </a:p>
          </p:txBody>
        </p:sp>
      </p:grp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7010400" y="3962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 dirty="0">
                <a:solidFill>
                  <a:srgbClr val="00B0F0"/>
                </a:solidFill>
              </a:rPr>
              <a:t>Grupo 1</a:t>
            </a:r>
            <a:endParaRPr lang="pt-BR" altLang="pt-BR" dirty="0">
              <a:solidFill>
                <a:srgbClr val="00B0F0"/>
              </a:solidFill>
            </a:endParaRPr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>
            <a:off x="1098550" y="3328988"/>
            <a:ext cx="0" cy="184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>
            <a:off x="1098550" y="5173663"/>
            <a:ext cx="2101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67" name="Line 18"/>
          <p:cNvSpPr>
            <a:spLocks noChangeShapeType="1"/>
          </p:cNvSpPr>
          <p:nvPr/>
        </p:nvSpPr>
        <p:spPr bwMode="auto">
          <a:xfrm>
            <a:off x="1098550" y="496093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68" name="Line 19"/>
          <p:cNvSpPr>
            <a:spLocks noChangeShapeType="1"/>
          </p:cNvSpPr>
          <p:nvPr/>
        </p:nvSpPr>
        <p:spPr bwMode="auto">
          <a:xfrm>
            <a:off x="1098550" y="474821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69" name="Line 20"/>
          <p:cNvSpPr>
            <a:spLocks noChangeShapeType="1"/>
          </p:cNvSpPr>
          <p:nvPr/>
        </p:nvSpPr>
        <p:spPr bwMode="auto">
          <a:xfrm>
            <a:off x="1098550" y="453548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0" name="Line 21"/>
          <p:cNvSpPr>
            <a:spLocks noChangeShapeType="1"/>
          </p:cNvSpPr>
          <p:nvPr/>
        </p:nvSpPr>
        <p:spPr bwMode="auto">
          <a:xfrm>
            <a:off x="1098550" y="432276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1" name="Line 22"/>
          <p:cNvSpPr>
            <a:spLocks noChangeShapeType="1"/>
          </p:cNvSpPr>
          <p:nvPr/>
        </p:nvSpPr>
        <p:spPr bwMode="auto">
          <a:xfrm>
            <a:off x="1098550" y="4110038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2" name="Line 23"/>
          <p:cNvSpPr>
            <a:spLocks noChangeShapeType="1"/>
          </p:cNvSpPr>
          <p:nvPr/>
        </p:nvSpPr>
        <p:spPr bwMode="auto">
          <a:xfrm>
            <a:off x="1098550" y="389572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3" name="Line 24"/>
          <p:cNvSpPr>
            <a:spLocks noChangeShapeType="1"/>
          </p:cNvSpPr>
          <p:nvPr/>
        </p:nvSpPr>
        <p:spPr bwMode="auto">
          <a:xfrm>
            <a:off x="1098550" y="3683000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4" name="Line 25"/>
          <p:cNvSpPr>
            <a:spLocks noChangeShapeType="1"/>
          </p:cNvSpPr>
          <p:nvPr/>
        </p:nvSpPr>
        <p:spPr bwMode="auto">
          <a:xfrm>
            <a:off x="1098550" y="347027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5" name="Line 26"/>
          <p:cNvSpPr>
            <a:spLocks noChangeShapeType="1"/>
          </p:cNvSpPr>
          <p:nvPr/>
        </p:nvSpPr>
        <p:spPr bwMode="auto">
          <a:xfrm flipV="1">
            <a:off x="1343025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6" name="Line 27"/>
          <p:cNvSpPr>
            <a:spLocks noChangeShapeType="1"/>
          </p:cNvSpPr>
          <p:nvPr/>
        </p:nvSpPr>
        <p:spPr bwMode="auto">
          <a:xfrm flipV="1">
            <a:off x="15875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7" name="Line 28"/>
          <p:cNvSpPr>
            <a:spLocks noChangeShapeType="1"/>
          </p:cNvSpPr>
          <p:nvPr/>
        </p:nvSpPr>
        <p:spPr bwMode="auto">
          <a:xfrm flipV="1">
            <a:off x="183038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8" name="Line 29"/>
          <p:cNvSpPr>
            <a:spLocks noChangeShapeType="1"/>
          </p:cNvSpPr>
          <p:nvPr/>
        </p:nvSpPr>
        <p:spPr bwMode="auto">
          <a:xfrm flipV="1">
            <a:off x="20748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79" name="Line 30"/>
          <p:cNvSpPr>
            <a:spLocks noChangeShapeType="1"/>
          </p:cNvSpPr>
          <p:nvPr/>
        </p:nvSpPr>
        <p:spPr bwMode="auto">
          <a:xfrm flipV="1">
            <a:off x="23161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80" name="Line 31"/>
          <p:cNvSpPr>
            <a:spLocks noChangeShapeType="1"/>
          </p:cNvSpPr>
          <p:nvPr/>
        </p:nvSpPr>
        <p:spPr bwMode="auto">
          <a:xfrm flipV="1">
            <a:off x="256063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81" name="Line 32"/>
          <p:cNvSpPr>
            <a:spLocks noChangeShapeType="1"/>
          </p:cNvSpPr>
          <p:nvPr/>
        </p:nvSpPr>
        <p:spPr bwMode="auto">
          <a:xfrm flipV="1">
            <a:off x="280511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82" name="Line 33"/>
          <p:cNvSpPr>
            <a:spLocks noChangeShapeType="1"/>
          </p:cNvSpPr>
          <p:nvPr/>
        </p:nvSpPr>
        <p:spPr bwMode="auto">
          <a:xfrm flipV="1">
            <a:off x="30480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83" name="Oval 34"/>
          <p:cNvSpPr>
            <a:spLocks noChangeArrowheads="1"/>
          </p:cNvSpPr>
          <p:nvPr/>
        </p:nvSpPr>
        <p:spPr bwMode="auto">
          <a:xfrm>
            <a:off x="1062038" y="4924425"/>
            <a:ext cx="76200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84" name="Oval 35"/>
          <p:cNvSpPr>
            <a:spLocks noChangeArrowheads="1"/>
          </p:cNvSpPr>
          <p:nvPr/>
        </p:nvSpPr>
        <p:spPr bwMode="auto">
          <a:xfrm>
            <a:off x="1306513" y="4924425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85" name="Oval 36"/>
          <p:cNvSpPr>
            <a:spLocks noChangeArrowheads="1"/>
          </p:cNvSpPr>
          <p:nvPr/>
        </p:nvSpPr>
        <p:spPr bwMode="auto">
          <a:xfrm>
            <a:off x="1306513" y="4711700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9186" name="Oval 37"/>
          <p:cNvSpPr>
            <a:spLocks noChangeArrowheads="1"/>
          </p:cNvSpPr>
          <p:nvPr/>
        </p:nvSpPr>
        <p:spPr bwMode="auto">
          <a:xfrm>
            <a:off x="1306513" y="5102225"/>
            <a:ext cx="74612" cy="79375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9187" name="Oval 38"/>
          <p:cNvSpPr>
            <a:spLocks noChangeArrowheads="1"/>
          </p:cNvSpPr>
          <p:nvPr/>
        </p:nvSpPr>
        <p:spPr bwMode="auto">
          <a:xfrm>
            <a:off x="1547813" y="4924425"/>
            <a:ext cx="77787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88" name="Oval 39"/>
          <p:cNvSpPr>
            <a:spLocks noChangeArrowheads="1"/>
          </p:cNvSpPr>
          <p:nvPr/>
        </p:nvSpPr>
        <p:spPr bwMode="auto">
          <a:xfrm>
            <a:off x="2524125" y="3648075"/>
            <a:ext cx="74613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89" name="Oval 40"/>
          <p:cNvSpPr>
            <a:spLocks noChangeArrowheads="1"/>
          </p:cNvSpPr>
          <p:nvPr/>
        </p:nvSpPr>
        <p:spPr bwMode="auto">
          <a:xfrm>
            <a:off x="2765425" y="3435350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9190" name="Oval 41"/>
          <p:cNvSpPr>
            <a:spLocks noChangeArrowheads="1"/>
          </p:cNvSpPr>
          <p:nvPr/>
        </p:nvSpPr>
        <p:spPr bwMode="auto">
          <a:xfrm>
            <a:off x="2765425" y="38258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49191" name="Oval 42"/>
          <p:cNvSpPr>
            <a:spLocks noChangeArrowheads="1"/>
          </p:cNvSpPr>
          <p:nvPr/>
        </p:nvSpPr>
        <p:spPr bwMode="auto">
          <a:xfrm>
            <a:off x="3009900" y="36480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92" name="Oval 43"/>
          <p:cNvSpPr>
            <a:spLocks noChangeArrowheads="1"/>
          </p:cNvSpPr>
          <p:nvPr/>
        </p:nvSpPr>
        <p:spPr bwMode="auto">
          <a:xfrm>
            <a:off x="1062038" y="5105400"/>
            <a:ext cx="76200" cy="80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49193" name="Text Box 44"/>
          <p:cNvSpPr txBox="1">
            <a:spLocks noChangeArrowheads="1"/>
          </p:cNvSpPr>
          <p:nvPr/>
        </p:nvSpPr>
        <p:spPr bwMode="auto">
          <a:xfrm>
            <a:off x="6096000" y="36576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Saída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467544" y="126876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u="sng" dirty="0"/>
              <a:t>Exemplo</a:t>
            </a:r>
            <a:r>
              <a:rPr lang="pt-BR" altLang="pt-BR" dirty="0"/>
              <a:t>: Uma vez treinada, a RN é capaz de classificar outras amostras como sendo pertinente a um dos grupos aprendidos.</a:t>
            </a:r>
          </a:p>
        </p:txBody>
      </p:sp>
    </p:spTree>
    <p:extLst>
      <p:ext uri="{BB962C8B-B14F-4D97-AF65-F5344CB8AC3E}">
        <p14:creationId xmlns:p14="http://schemas.microsoft.com/office/powerpoint/2010/main" val="5722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1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876800" y="3505200"/>
            <a:ext cx="1158875" cy="156527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Rede</a:t>
            </a:r>
          </a:p>
          <a:p>
            <a:pPr algn="ctr"/>
            <a:r>
              <a:rPr lang="pt-BR" altLang="pt-BR" b="1">
                <a:solidFill>
                  <a:schemeClr val="bg2"/>
                </a:solidFill>
              </a:rPr>
              <a:t>Neural</a:t>
            </a:r>
            <a:endParaRPr lang="pt-BR" altLang="pt-BR">
              <a:solidFill>
                <a:schemeClr val="bg1"/>
              </a:solidFill>
            </a:endParaRPr>
          </a:p>
          <a:p>
            <a:pPr algn="ctr"/>
            <a:endParaRPr lang="pt-BR" altLang="pt-BR"/>
          </a:p>
        </p:txBody>
      </p:sp>
      <p:sp>
        <p:nvSpPr>
          <p:cNvPr id="50181" name="AutoShape 5"/>
          <p:cNvSpPr>
            <a:spLocks noChangeArrowheads="1"/>
          </p:cNvSpPr>
          <p:nvPr/>
        </p:nvSpPr>
        <p:spPr bwMode="auto">
          <a:xfrm>
            <a:off x="6096000" y="4114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182" name="AutoShape 6"/>
          <p:cNvSpPr>
            <a:spLocks noChangeArrowheads="1"/>
          </p:cNvSpPr>
          <p:nvPr/>
        </p:nvSpPr>
        <p:spPr bwMode="auto">
          <a:xfrm>
            <a:off x="3962400" y="37338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183" name="AutoShape 7"/>
          <p:cNvSpPr>
            <a:spLocks noChangeArrowheads="1"/>
          </p:cNvSpPr>
          <p:nvPr/>
        </p:nvSpPr>
        <p:spPr bwMode="auto">
          <a:xfrm>
            <a:off x="3962400" y="4572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39624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A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3962400" y="4114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3962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B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76600" y="3581400"/>
            <a:ext cx="609600" cy="1295400"/>
            <a:chOff x="1584" y="2256"/>
            <a:chExt cx="384" cy="816"/>
          </a:xfrm>
        </p:grpSpPr>
        <p:sp>
          <p:nvSpPr>
            <p:cNvPr id="50218" name="Text Box 13"/>
            <p:cNvSpPr txBox="1">
              <a:spLocks noChangeArrowheads="1"/>
            </p:cNvSpPr>
            <p:nvPr/>
          </p:nvSpPr>
          <p:spPr bwMode="auto">
            <a:xfrm>
              <a:off x="1584" y="225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7</a:t>
              </a:r>
              <a:endParaRPr lang="pt-BR" altLang="pt-BR"/>
            </a:p>
          </p:txBody>
        </p:sp>
        <p:sp>
          <p:nvSpPr>
            <p:cNvPr id="50219" name="Text Box 14"/>
            <p:cNvSpPr txBox="1">
              <a:spLocks noChangeArrowheads="1"/>
            </p:cNvSpPr>
            <p:nvPr/>
          </p:nvSpPr>
          <p:spPr bwMode="auto">
            <a:xfrm>
              <a:off x="1584" y="278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b="1">
                  <a:solidFill>
                    <a:srgbClr val="CCECFF"/>
                  </a:solidFill>
                </a:rPr>
                <a:t>7</a:t>
              </a:r>
              <a:endParaRPr lang="pt-BR" altLang="pt-BR"/>
            </a:p>
          </p:txBody>
        </p:sp>
      </p:grp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7010400" y="3962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 dirty="0">
                <a:solidFill>
                  <a:srgbClr val="FF0000"/>
                </a:solidFill>
              </a:rPr>
              <a:t>Grupo 2</a:t>
            </a:r>
            <a:endParaRPr lang="pt-BR" altLang="pt-BR" dirty="0">
              <a:solidFill>
                <a:srgbClr val="FF0000"/>
              </a:solidFill>
            </a:endParaRPr>
          </a:p>
        </p:txBody>
      </p:sp>
      <p:sp>
        <p:nvSpPr>
          <p:cNvPr id="50189" name="Line 16"/>
          <p:cNvSpPr>
            <a:spLocks noChangeShapeType="1"/>
          </p:cNvSpPr>
          <p:nvPr/>
        </p:nvSpPr>
        <p:spPr bwMode="auto">
          <a:xfrm>
            <a:off x="1098550" y="3328988"/>
            <a:ext cx="0" cy="184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0" name="Line 17"/>
          <p:cNvSpPr>
            <a:spLocks noChangeShapeType="1"/>
          </p:cNvSpPr>
          <p:nvPr/>
        </p:nvSpPr>
        <p:spPr bwMode="auto">
          <a:xfrm>
            <a:off x="1098550" y="5173663"/>
            <a:ext cx="2101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1" name="Line 18"/>
          <p:cNvSpPr>
            <a:spLocks noChangeShapeType="1"/>
          </p:cNvSpPr>
          <p:nvPr/>
        </p:nvSpPr>
        <p:spPr bwMode="auto">
          <a:xfrm>
            <a:off x="1098550" y="496093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2" name="Line 19"/>
          <p:cNvSpPr>
            <a:spLocks noChangeShapeType="1"/>
          </p:cNvSpPr>
          <p:nvPr/>
        </p:nvSpPr>
        <p:spPr bwMode="auto">
          <a:xfrm>
            <a:off x="1098550" y="474821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3" name="Line 20"/>
          <p:cNvSpPr>
            <a:spLocks noChangeShapeType="1"/>
          </p:cNvSpPr>
          <p:nvPr/>
        </p:nvSpPr>
        <p:spPr bwMode="auto">
          <a:xfrm>
            <a:off x="1098550" y="4535488"/>
            <a:ext cx="1979613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4" name="Line 21"/>
          <p:cNvSpPr>
            <a:spLocks noChangeShapeType="1"/>
          </p:cNvSpPr>
          <p:nvPr/>
        </p:nvSpPr>
        <p:spPr bwMode="auto">
          <a:xfrm>
            <a:off x="1098550" y="4322763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5" name="Line 22"/>
          <p:cNvSpPr>
            <a:spLocks noChangeShapeType="1"/>
          </p:cNvSpPr>
          <p:nvPr/>
        </p:nvSpPr>
        <p:spPr bwMode="auto">
          <a:xfrm>
            <a:off x="1098550" y="4110038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6" name="Line 23"/>
          <p:cNvSpPr>
            <a:spLocks noChangeShapeType="1"/>
          </p:cNvSpPr>
          <p:nvPr/>
        </p:nvSpPr>
        <p:spPr bwMode="auto">
          <a:xfrm>
            <a:off x="1098550" y="389572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7" name="Line 24"/>
          <p:cNvSpPr>
            <a:spLocks noChangeShapeType="1"/>
          </p:cNvSpPr>
          <p:nvPr/>
        </p:nvSpPr>
        <p:spPr bwMode="auto">
          <a:xfrm>
            <a:off x="1098550" y="3683000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8" name="Line 25"/>
          <p:cNvSpPr>
            <a:spLocks noChangeShapeType="1"/>
          </p:cNvSpPr>
          <p:nvPr/>
        </p:nvSpPr>
        <p:spPr bwMode="auto">
          <a:xfrm>
            <a:off x="1098550" y="3470275"/>
            <a:ext cx="1949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199" name="Line 26"/>
          <p:cNvSpPr>
            <a:spLocks noChangeShapeType="1"/>
          </p:cNvSpPr>
          <p:nvPr/>
        </p:nvSpPr>
        <p:spPr bwMode="auto">
          <a:xfrm flipV="1">
            <a:off x="1343025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0" name="Line 27"/>
          <p:cNvSpPr>
            <a:spLocks noChangeShapeType="1"/>
          </p:cNvSpPr>
          <p:nvPr/>
        </p:nvSpPr>
        <p:spPr bwMode="auto">
          <a:xfrm flipV="1">
            <a:off x="15875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1" name="Line 28"/>
          <p:cNvSpPr>
            <a:spLocks noChangeShapeType="1"/>
          </p:cNvSpPr>
          <p:nvPr/>
        </p:nvSpPr>
        <p:spPr bwMode="auto">
          <a:xfrm flipV="1">
            <a:off x="183038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2" name="Line 29"/>
          <p:cNvSpPr>
            <a:spLocks noChangeShapeType="1"/>
          </p:cNvSpPr>
          <p:nvPr/>
        </p:nvSpPr>
        <p:spPr bwMode="auto">
          <a:xfrm flipV="1">
            <a:off x="20748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3" name="Line 30"/>
          <p:cNvSpPr>
            <a:spLocks noChangeShapeType="1"/>
          </p:cNvSpPr>
          <p:nvPr/>
        </p:nvSpPr>
        <p:spPr bwMode="auto">
          <a:xfrm flipV="1">
            <a:off x="231616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4" name="Line 31"/>
          <p:cNvSpPr>
            <a:spLocks noChangeShapeType="1"/>
          </p:cNvSpPr>
          <p:nvPr/>
        </p:nvSpPr>
        <p:spPr bwMode="auto">
          <a:xfrm flipV="1">
            <a:off x="2560638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5" name="Line 32"/>
          <p:cNvSpPr>
            <a:spLocks noChangeShapeType="1"/>
          </p:cNvSpPr>
          <p:nvPr/>
        </p:nvSpPr>
        <p:spPr bwMode="auto">
          <a:xfrm flipV="1">
            <a:off x="2805113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6" name="Line 33"/>
          <p:cNvSpPr>
            <a:spLocks noChangeShapeType="1"/>
          </p:cNvSpPr>
          <p:nvPr/>
        </p:nvSpPr>
        <p:spPr bwMode="auto">
          <a:xfrm flipV="1">
            <a:off x="3048000" y="3470275"/>
            <a:ext cx="0" cy="1703388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207" name="Oval 34"/>
          <p:cNvSpPr>
            <a:spLocks noChangeArrowheads="1"/>
          </p:cNvSpPr>
          <p:nvPr/>
        </p:nvSpPr>
        <p:spPr bwMode="auto">
          <a:xfrm>
            <a:off x="1062038" y="4924425"/>
            <a:ext cx="76200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208" name="Oval 35"/>
          <p:cNvSpPr>
            <a:spLocks noChangeArrowheads="1"/>
          </p:cNvSpPr>
          <p:nvPr/>
        </p:nvSpPr>
        <p:spPr bwMode="auto">
          <a:xfrm>
            <a:off x="1306513" y="4924425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209" name="Oval 36"/>
          <p:cNvSpPr>
            <a:spLocks noChangeArrowheads="1"/>
          </p:cNvSpPr>
          <p:nvPr/>
        </p:nvSpPr>
        <p:spPr bwMode="auto">
          <a:xfrm>
            <a:off x="1306513" y="4711700"/>
            <a:ext cx="74612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50210" name="Oval 37"/>
          <p:cNvSpPr>
            <a:spLocks noChangeArrowheads="1"/>
          </p:cNvSpPr>
          <p:nvPr/>
        </p:nvSpPr>
        <p:spPr bwMode="auto">
          <a:xfrm>
            <a:off x="1306513" y="5102225"/>
            <a:ext cx="74612" cy="79375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50211" name="Oval 38"/>
          <p:cNvSpPr>
            <a:spLocks noChangeArrowheads="1"/>
          </p:cNvSpPr>
          <p:nvPr/>
        </p:nvSpPr>
        <p:spPr bwMode="auto">
          <a:xfrm>
            <a:off x="1547813" y="4924425"/>
            <a:ext cx="77787" cy="8096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212" name="Oval 39"/>
          <p:cNvSpPr>
            <a:spLocks noChangeArrowheads="1"/>
          </p:cNvSpPr>
          <p:nvPr/>
        </p:nvSpPr>
        <p:spPr bwMode="auto">
          <a:xfrm>
            <a:off x="2524125" y="3648075"/>
            <a:ext cx="74613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213" name="Oval 40"/>
          <p:cNvSpPr>
            <a:spLocks noChangeArrowheads="1"/>
          </p:cNvSpPr>
          <p:nvPr/>
        </p:nvSpPr>
        <p:spPr bwMode="auto">
          <a:xfrm>
            <a:off x="2765425" y="3435350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50214" name="Oval 41"/>
          <p:cNvSpPr>
            <a:spLocks noChangeArrowheads="1"/>
          </p:cNvSpPr>
          <p:nvPr/>
        </p:nvSpPr>
        <p:spPr bwMode="auto">
          <a:xfrm>
            <a:off x="2765425" y="38258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50215" name="Oval 42"/>
          <p:cNvSpPr>
            <a:spLocks noChangeArrowheads="1"/>
          </p:cNvSpPr>
          <p:nvPr/>
        </p:nvSpPr>
        <p:spPr bwMode="auto">
          <a:xfrm>
            <a:off x="3009900" y="3648075"/>
            <a:ext cx="76200" cy="79375"/>
          </a:xfrm>
          <a:prstGeom prst="ellipse">
            <a:avLst/>
          </a:prstGeom>
          <a:solidFill>
            <a:srgbClr val="99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50216" name="Oval 43"/>
          <p:cNvSpPr>
            <a:spLocks noChangeArrowheads="1"/>
          </p:cNvSpPr>
          <p:nvPr/>
        </p:nvSpPr>
        <p:spPr bwMode="auto">
          <a:xfrm>
            <a:off x="2514600" y="4038600"/>
            <a:ext cx="76200" cy="7937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sp>
        <p:nvSpPr>
          <p:cNvPr id="50217" name="Text Box 44"/>
          <p:cNvSpPr txBox="1">
            <a:spLocks noChangeArrowheads="1"/>
          </p:cNvSpPr>
          <p:nvPr/>
        </p:nvSpPr>
        <p:spPr bwMode="auto">
          <a:xfrm>
            <a:off x="6096000" y="36576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/>
              <a:t>Saída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457200" y="274320"/>
            <a:ext cx="8219256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400" dirty="0"/>
              <a:t>Aprendizado Não Supervisionado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467544" y="1268760"/>
            <a:ext cx="8208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u="sng" dirty="0"/>
              <a:t>Exemplo</a:t>
            </a:r>
            <a:r>
              <a:rPr lang="pt-BR" altLang="pt-BR" dirty="0"/>
              <a:t>: Uma vez treinada, a RN é capaz de classificar outras amostras como sendo pertinente a um dos grupos aprendidos.</a:t>
            </a:r>
          </a:p>
        </p:txBody>
      </p:sp>
    </p:spTree>
    <p:extLst>
      <p:ext uri="{BB962C8B-B14F-4D97-AF65-F5344CB8AC3E}">
        <p14:creationId xmlns:p14="http://schemas.microsoft.com/office/powerpoint/2010/main" val="403844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5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70892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pt-BR" sz="5000" dirty="0"/>
              <a:t>Modelo do </a:t>
            </a:r>
            <a:br>
              <a:rPr lang="pt-BR" sz="5000" dirty="0"/>
            </a:br>
            <a:r>
              <a:rPr lang="pt-BR" sz="5000" dirty="0"/>
              <a:t>Neurônio Artificial</a:t>
            </a:r>
          </a:p>
        </p:txBody>
      </p:sp>
    </p:spTree>
    <p:extLst>
      <p:ext uri="{BB962C8B-B14F-4D97-AF65-F5344CB8AC3E}">
        <p14:creationId xmlns:p14="http://schemas.microsoft.com/office/powerpoint/2010/main" val="32872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Modelo do Neurônio</a:t>
            </a:r>
          </a:p>
        </p:txBody>
      </p:sp>
      <p:grpSp>
        <p:nvGrpSpPr>
          <p:cNvPr id="51203" name="Group 331"/>
          <p:cNvGrpSpPr>
            <a:grpSpLocks/>
          </p:cNvGrpSpPr>
          <p:nvPr/>
        </p:nvGrpSpPr>
        <p:grpSpPr bwMode="auto">
          <a:xfrm>
            <a:off x="1219200" y="2057400"/>
            <a:ext cx="6858000" cy="3924300"/>
            <a:chOff x="768" y="1296"/>
            <a:chExt cx="4320" cy="2472"/>
          </a:xfrm>
        </p:grpSpPr>
        <p:sp>
          <p:nvSpPr>
            <p:cNvPr id="51297" name="Freeform 226"/>
            <p:cNvSpPr>
              <a:spLocks/>
            </p:cNvSpPr>
            <p:nvPr/>
          </p:nvSpPr>
          <p:spPr bwMode="auto">
            <a:xfrm>
              <a:off x="768" y="1296"/>
              <a:ext cx="4320" cy="2472"/>
            </a:xfrm>
            <a:custGeom>
              <a:avLst/>
              <a:gdLst>
                <a:gd name="T0" fmla="*/ 4320 w 4320"/>
                <a:gd name="T1" fmla="*/ 1160 h 2472"/>
                <a:gd name="T2" fmla="*/ 2496 w 4320"/>
                <a:gd name="T3" fmla="*/ 1160 h 2472"/>
                <a:gd name="T4" fmla="*/ 1440 w 4320"/>
                <a:gd name="T5" fmla="*/ 1064 h 2472"/>
                <a:gd name="T6" fmla="*/ 960 w 4320"/>
                <a:gd name="T7" fmla="*/ 776 h 2472"/>
                <a:gd name="T8" fmla="*/ 624 w 4320"/>
                <a:gd name="T9" fmla="*/ 8 h 2472"/>
                <a:gd name="T10" fmla="*/ 816 w 4320"/>
                <a:gd name="T11" fmla="*/ 824 h 2472"/>
                <a:gd name="T12" fmla="*/ 192 w 4320"/>
                <a:gd name="T13" fmla="*/ 440 h 2472"/>
                <a:gd name="T14" fmla="*/ 768 w 4320"/>
                <a:gd name="T15" fmla="*/ 968 h 2472"/>
                <a:gd name="T16" fmla="*/ 0 w 4320"/>
                <a:gd name="T17" fmla="*/ 1256 h 2472"/>
                <a:gd name="T18" fmla="*/ 768 w 4320"/>
                <a:gd name="T19" fmla="*/ 1160 h 2472"/>
                <a:gd name="T20" fmla="*/ 144 w 4320"/>
                <a:gd name="T21" fmla="*/ 1976 h 2472"/>
                <a:gd name="T22" fmla="*/ 864 w 4320"/>
                <a:gd name="T23" fmla="*/ 1304 h 2472"/>
                <a:gd name="T24" fmla="*/ 480 w 4320"/>
                <a:gd name="T25" fmla="*/ 2456 h 2472"/>
                <a:gd name="T26" fmla="*/ 1008 w 4320"/>
                <a:gd name="T27" fmla="*/ 1400 h 2472"/>
                <a:gd name="T28" fmla="*/ 1584 w 4320"/>
                <a:gd name="T29" fmla="*/ 1256 h 2472"/>
                <a:gd name="T30" fmla="*/ 3120 w 4320"/>
                <a:gd name="T31" fmla="*/ 1256 h 2472"/>
                <a:gd name="T32" fmla="*/ 4320 w 4320"/>
                <a:gd name="T33" fmla="*/ 1256 h 24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320"/>
                <a:gd name="T52" fmla="*/ 0 h 2472"/>
                <a:gd name="T53" fmla="*/ 4320 w 4320"/>
                <a:gd name="T54" fmla="*/ 2472 h 24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320" h="2472">
                  <a:moveTo>
                    <a:pt x="4320" y="1160"/>
                  </a:moveTo>
                  <a:cubicBezTo>
                    <a:pt x="3648" y="1168"/>
                    <a:pt x="2976" y="1176"/>
                    <a:pt x="2496" y="1160"/>
                  </a:cubicBezTo>
                  <a:cubicBezTo>
                    <a:pt x="2016" y="1144"/>
                    <a:pt x="1696" y="1128"/>
                    <a:pt x="1440" y="1064"/>
                  </a:cubicBezTo>
                  <a:cubicBezTo>
                    <a:pt x="1184" y="1000"/>
                    <a:pt x="1096" y="952"/>
                    <a:pt x="960" y="776"/>
                  </a:cubicBezTo>
                  <a:cubicBezTo>
                    <a:pt x="824" y="600"/>
                    <a:pt x="648" y="0"/>
                    <a:pt x="624" y="8"/>
                  </a:cubicBezTo>
                  <a:cubicBezTo>
                    <a:pt x="600" y="16"/>
                    <a:pt x="888" y="752"/>
                    <a:pt x="816" y="824"/>
                  </a:cubicBezTo>
                  <a:cubicBezTo>
                    <a:pt x="744" y="896"/>
                    <a:pt x="200" y="416"/>
                    <a:pt x="192" y="440"/>
                  </a:cubicBezTo>
                  <a:cubicBezTo>
                    <a:pt x="184" y="464"/>
                    <a:pt x="800" y="832"/>
                    <a:pt x="768" y="968"/>
                  </a:cubicBezTo>
                  <a:cubicBezTo>
                    <a:pt x="736" y="1104"/>
                    <a:pt x="0" y="1224"/>
                    <a:pt x="0" y="1256"/>
                  </a:cubicBezTo>
                  <a:cubicBezTo>
                    <a:pt x="0" y="1288"/>
                    <a:pt x="744" y="1040"/>
                    <a:pt x="768" y="1160"/>
                  </a:cubicBezTo>
                  <a:cubicBezTo>
                    <a:pt x="792" y="1280"/>
                    <a:pt x="128" y="1952"/>
                    <a:pt x="144" y="1976"/>
                  </a:cubicBezTo>
                  <a:cubicBezTo>
                    <a:pt x="160" y="2000"/>
                    <a:pt x="808" y="1224"/>
                    <a:pt x="864" y="1304"/>
                  </a:cubicBezTo>
                  <a:cubicBezTo>
                    <a:pt x="920" y="1384"/>
                    <a:pt x="456" y="2440"/>
                    <a:pt x="480" y="2456"/>
                  </a:cubicBezTo>
                  <a:cubicBezTo>
                    <a:pt x="504" y="2472"/>
                    <a:pt x="824" y="1600"/>
                    <a:pt x="1008" y="1400"/>
                  </a:cubicBezTo>
                  <a:cubicBezTo>
                    <a:pt x="1192" y="1200"/>
                    <a:pt x="1232" y="1280"/>
                    <a:pt x="1584" y="1256"/>
                  </a:cubicBezTo>
                  <a:cubicBezTo>
                    <a:pt x="1936" y="1232"/>
                    <a:pt x="2664" y="1256"/>
                    <a:pt x="3120" y="1256"/>
                  </a:cubicBezTo>
                  <a:cubicBezTo>
                    <a:pt x="3576" y="1256"/>
                    <a:pt x="3948" y="1256"/>
                    <a:pt x="4320" y="1256"/>
                  </a:cubicBezTo>
                </a:path>
              </a:pathLst>
            </a:custGeom>
            <a:solidFill>
              <a:schemeClr val="tx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8" name="Oval 227"/>
            <p:cNvSpPr>
              <a:spLocks noChangeArrowheads="1"/>
            </p:cNvSpPr>
            <p:nvPr/>
          </p:nvSpPr>
          <p:spPr bwMode="auto">
            <a:xfrm>
              <a:off x="1632" y="2256"/>
              <a:ext cx="192" cy="288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3" name="Group 311"/>
          <p:cNvGrpSpPr>
            <a:grpSpLocks/>
          </p:cNvGrpSpPr>
          <p:nvPr/>
        </p:nvGrpSpPr>
        <p:grpSpPr bwMode="auto">
          <a:xfrm>
            <a:off x="5334000" y="4114800"/>
            <a:ext cx="1098550" cy="1295400"/>
            <a:chOff x="3360" y="2592"/>
            <a:chExt cx="692" cy="816"/>
          </a:xfrm>
        </p:grpSpPr>
        <p:sp>
          <p:nvSpPr>
            <p:cNvPr id="51295" name="Line 228"/>
            <p:cNvSpPr>
              <a:spLocks noChangeShapeType="1"/>
            </p:cNvSpPr>
            <p:nvPr/>
          </p:nvSpPr>
          <p:spPr bwMode="auto">
            <a:xfrm flipV="1">
              <a:off x="3696" y="2592"/>
              <a:ext cx="96" cy="480"/>
            </a:xfrm>
            <a:prstGeom prst="lin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6" name="Text Box 229"/>
            <p:cNvSpPr txBox="1">
              <a:spLocks noChangeArrowheads="1"/>
            </p:cNvSpPr>
            <p:nvPr/>
          </p:nvSpPr>
          <p:spPr bwMode="auto">
            <a:xfrm>
              <a:off x="3360" y="3120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Axônio</a:t>
              </a:r>
            </a:p>
          </p:txBody>
        </p:sp>
      </p:grpSp>
      <p:grpSp>
        <p:nvGrpSpPr>
          <p:cNvPr id="51205" name="Group 244"/>
          <p:cNvGrpSpPr>
            <a:grpSpLocks/>
          </p:cNvGrpSpPr>
          <p:nvPr/>
        </p:nvGrpSpPr>
        <p:grpSpPr bwMode="auto">
          <a:xfrm>
            <a:off x="1676400" y="5867400"/>
            <a:ext cx="381000" cy="457200"/>
            <a:chOff x="1152" y="3840"/>
            <a:chExt cx="240" cy="288"/>
          </a:xfrm>
        </p:grpSpPr>
        <p:sp>
          <p:nvSpPr>
            <p:cNvPr id="51291" name="Line 238"/>
            <p:cNvSpPr>
              <a:spLocks noChangeShapeType="1"/>
            </p:cNvSpPr>
            <p:nvPr/>
          </p:nvSpPr>
          <p:spPr bwMode="auto">
            <a:xfrm flipV="1">
              <a:off x="1152" y="3888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2" name="Line 239"/>
            <p:cNvSpPr>
              <a:spLocks noChangeShapeType="1"/>
            </p:cNvSpPr>
            <p:nvPr/>
          </p:nvSpPr>
          <p:spPr bwMode="auto">
            <a:xfrm flipV="1">
              <a:off x="1200" y="3936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3" name="Line 241"/>
            <p:cNvSpPr>
              <a:spLocks noChangeShapeType="1"/>
            </p:cNvSpPr>
            <p:nvPr/>
          </p:nvSpPr>
          <p:spPr bwMode="auto">
            <a:xfrm flipV="1">
              <a:off x="1296" y="3840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4" name="Line 242"/>
            <p:cNvSpPr>
              <a:spLocks noChangeShapeType="1"/>
            </p:cNvSpPr>
            <p:nvPr/>
          </p:nvSpPr>
          <p:spPr bwMode="auto">
            <a:xfrm>
              <a:off x="1344" y="3936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51206" name="Group 245"/>
          <p:cNvGrpSpPr>
            <a:grpSpLocks/>
          </p:cNvGrpSpPr>
          <p:nvPr/>
        </p:nvGrpSpPr>
        <p:grpSpPr bwMode="auto">
          <a:xfrm rot="246811">
            <a:off x="1143000" y="5105400"/>
            <a:ext cx="381000" cy="457200"/>
            <a:chOff x="1152" y="3840"/>
            <a:chExt cx="240" cy="288"/>
          </a:xfrm>
        </p:grpSpPr>
        <p:sp>
          <p:nvSpPr>
            <p:cNvPr id="51287" name="Line 246"/>
            <p:cNvSpPr>
              <a:spLocks noChangeShapeType="1"/>
            </p:cNvSpPr>
            <p:nvPr/>
          </p:nvSpPr>
          <p:spPr bwMode="auto">
            <a:xfrm flipV="1">
              <a:off x="1152" y="3888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8" name="Line 247"/>
            <p:cNvSpPr>
              <a:spLocks noChangeShapeType="1"/>
            </p:cNvSpPr>
            <p:nvPr/>
          </p:nvSpPr>
          <p:spPr bwMode="auto">
            <a:xfrm flipV="1">
              <a:off x="1200" y="3936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9" name="Line 248"/>
            <p:cNvSpPr>
              <a:spLocks noChangeShapeType="1"/>
            </p:cNvSpPr>
            <p:nvPr/>
          </p:nvSpPr>
          <p:spPr bwMode="auto">
            <a:xfrm flipV="1">
              <a:off x="1296" y="3840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90" name="Line 249"/>
            <p:cNvSpPr>
              <a:spLocks noChangeShapeType="1"/>
            </p:cNvSpPr>
            <p:nvPr/>
          </p:nvSpPr>
          <p:spPr bwMode="auto">
            <a:xfrm>
              <a:off x="1344" y="3936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51207" name="Group 250"/>
          <p:cNvGrpSpPr>
            <a:grpSpLocks/>
          </p:cNvGrpSpPr>
          <p:nvPr/>
        </p:nvGrpSpPr>
        <p:grpSpPr bwMode="auto">
          <a:xfrm rot="1969330">
            <a:off x="914400" y="3886200"/>
            <a:ext cx="381000" cy="457200"/>
            <a:chOff x="1152" y="3840"/>
            <a:chExt cx="240" cy="288"/>
          </a:xfrm>
        </p:grpSpPr>
        <p:sp>
          <p:nvSpPr>
            <p:cNvPr id="51283" name="Line 251"/>
            <p:cNvSpPr>
              <a:spLocks noChangeShapeType="1"/>
            </p:cNvSpPr>
            <p:nvPr/>
          </p:nvSpPr>
          <p:spPr bwMode="auto">
            <a:xfrm flipV="1">
              <a:off x="1152" y="3888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4" name="Line 252"/>
            <p:cNvSpPr>
              <a:spLocks noChangeShapeType="1"/>
            </p:cNvSpPr>
            <p:nvPr/>
          </p:nvSpPr>
          <p:spPr bwMode="auto">
            <a:xfrm flipV="1">
              <a:off x="1200" y="3936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5" name="Line 253"/>
            <p:cNvSpPr>
              <a:spLocks noChangeShapeType="1"/>
            </p:cNvSpPr>
            <p:nvPr/>
          </p:nvSpPr>
          <p:spPr bwMode="auto">
            <a:xfrm flipV="1">
              <a:off x="1296" y="3840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6" name="Line 254"/>
            <p:cNvSpPr>
              <a:spLocks noChangeShapeType="1"/>
            </p:cNvSpPr>
            <p:nvPr/>
          </p:nvSpPr>
          <p:spPr bwMode="auto">
            <a:xfrm>
              <a:off x="1344" y="3936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51208" name="Group 255"/>
          <p:cNvGrpSpPr>
            <a:grpSpLocks/>
          </p:cNvGrpSpPr>
          <p:nvPr/>
        </p:nvGrpSpPr>
        <p:grpSpPr bwMode="auto">
          <a:xfrm rot="4957137">
            <a:off x="1181100" y="2476500"/>
            <a:ext cx="381000" cy="457200"/>
            <a:chOff x="1152" y="3840"/>
            <a:chExt cx="240" cy="288"/>
          </a:xfrm>
        </p:grpSpPr>
        <p:sp>
          <p:nvSpPr>
            <p:cNvPr id="51279" name="Line 256"/>
            <p:cNvSpPr>
              <a:spLocks noChangeShapeType="1"/>
            </p:cNvSpPr>
            <p:nvPr/>
          </p:nvSpPr>
          <p:spPr bwMode="auto">
            <a:xfrm flipV="1">
              <a:off x="1152" y="3888"/>
              <a:ext cx="144" cy="19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0" name="Line 257"/>
            <p:cNvSpPr>
              <a:spLocks noChangeShapeType="1"/>
            </p:cNvSpPr>
            <p:nvPr/>
          </p:nvSpPr>
          <p:spPr bwMode="auto">
            <a:xfrm flipV="1">
              <a:off x="1200" y="3936"/>
              <a:ext cx="144" cy="19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1" name="Line 258"/>
            <p:cNvSpPr>
              <a:spLocks noChangeShapeType="1"/>
            </p:cNvSpPr>
            <p:nvPr/>
          </p:nvSpPr>
          <p:spPr bwMode="auto">
            <a:xfrm flipV="1">
              <a:off x="1296" y="3840"/>
              <a:ext cx="0" cy="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82" name="Line 259"/>
            <p:cNvSpPr>
              <a:spLocks noChangeShapeType="1"/>
            </p:cNvSpPr>
            <p:nvPr/>
          </p:nvSpPr>
          <p:spPr bwMode="auto">
            <a:xfrm>
              <a:off x="1344" y="3936"/>
              <a:ext cx="48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51209" name="Group 260"/>
          <p:cNvGrpSpPr>
            <a:grpSpLocks/>
          </p:cNvGrpSpPr>
          <p:nvPr/>
        </p:nvGrpSpPr>
        <p:grpSpPr bwMode="auto">
          <a:xfrm rot="6957166">
            <a:off x="1943100" y="1714500"/>
            <a:ext cx="381000" cy="457200"/>
            <a:chOff x="1152" y="3840"/>
            <a:chExt cx="240" cy="288"/>
          </a:xfrm>
        </p:grpSpPr>
        <p:sp>
          <p:nvSpPr>
            <p:cNvPr id="51275" name="Line 261"/>
            <p:cNvSpPr>
              <a:spLocks noChangeShapeType="1"/>
            </p:cNvSpPr>
            <p:nvPr/>
          </p:nvSpPr>
          <p:spPr bwMode="auto">
            <a:xfrm flipV="1">
              <a:off x="1152" y="3888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76" name="Line 262"/>
            <p:cNvSpPr>
              <a:spLocks noChangeShapeType="1"/>
            </p:cNvSpPr>
            <p:nvPr/>
          </p:nvSpPr>
          <p:spPr bwMode="auto">
            <a:xfrm flipV="1">
              <a:off x="1200" y="3936"/>
              <a:ext cx="144" cy="19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77" name="Line 263"/>
            <p:cNvSpPr>
              <a:spLocks noChangeShapeType="1"/>
            </p:cNvSpPr>
            <p:nvPr/>
          </p:nvSpPr>
          <p:spPr bwMode="auto">
            <a:xfrm flipV="1">
              <a:off x="1296" y="3840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78" name="Line 264"/>
            <p:cNvSpPr>
              <a:spLocks noChangeShapeType="1"/>
            </p:cNvSpPr>
            <p:nvPr/>
          </p:nvSpPr>
          <p:spPr bwMode="auto">
            <a:xfrm>
              <a:off x="1344" y="3936"/>
              <a:ext cx="4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9" name="Group 310"/>
          <p:cNvGrpSpPr>
            <a:grpSpLocks/>
          </p:cNvGrpSpPr>
          <p:nvPr/>
        </p:nvGrpSpPr>
        <p:grpSpPr bwMode="auto">
          <a:xfrm>
            <a:off x="1981200" y="4800600"/>
            <a:ext cx="2376488" cy="1066800"/>
            <a:chOff x="1248" y="3024"/>
            <a:chExt cx="1497" cy="672"/>
          </a:xfrm>
        </p:grpSpPr>
        <p:sp>
          <p:nvSpPr>
            <p:cNvPr id="51272" name="Line 230"/>
            <p:cNvSpPr>
              <a:spLocks noChangeShapeType="1"/>
            </p:cNvSpPr>
            <p:nvPr/>
          </p:nvSpPr>
          <p:spPr bwMode="auto">
            <a:xfrm flipH="1" flipV="1">
              <a:off x="1488" y="3408"/>
              <a:ext cx="380" cy="144"/>
            </a:xfrm>
            <a:prstGeom prst="lin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73" name="Text Box 231"/>
            <p:cNvSpPr txBox="1">
              <a:spLocks noChangeArrowheads="1"/>
            </p:cNvSpPr>
            <p:nvPr/>
          </p:nvSpPr>
          <p:spPr bwMode="auto">
            <a:xfrm>
              <a:off x="1872" y="3408"/>
              <a:ext cx="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>
                  <a:solidFill>
                    <a:srgbClr val="CCECFF"/>
                  </a:solidFill>
                </a:rPr>
                <a:t>Dendritos</a:t>
              </a:r>
            </a:p>
          </p:txBody>
        </p:sp>
        <p:sp>
          <p:nvSpPr>
            <p:cNvPr id="51274" name="Line 265"/>
            <p:cNvSpPr>
              <a:spLocks noChangeShapeType="1"/>
            </p:cNvSpPr>
            <p:nvPr/>
          </p:nvSpPr>
          <p:spPr bwMode="auto">
            <a:xfrm flipH="1" flipV="1">
              <a:off x="1248" y="3024"/>
              <a:ext cx="624" cy="432"/>
            </a:xfrm>
            <a:prstGeom prst="lin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" name="Group 312"/>
          <p:cNvGrpSpPr>
            <a:grpSpLocks/>
          </p:cNvGrpSpPr>
          <p:nvPr/>
        </p:nvGrpSpPr>
        <p:grpSpPr bwMode="auto">
          <a:xfrm>
            <a:off x="1828800" y="1905000"/>
            <a:ext cx="2851150" cy="609600"/>
            <a:chOff x="1152" y="1200"/>
            <a:chExt cx="1796" cy="384"/>
          </a:xfrm>
        </p:grpSpPr>
        <p:sp>
          <p:nvSpPr>
            <p:cNvPr id="51269" name="Text Box 266"/>
            <p:cNvSpPr txBox="1">
              <a:spLocks noChangeArrowheads="1"/>
            </p:cNvSpPr>
            <p:nvPr/>
          </p:nvSpPr>
          <p:spPr bwMode="auto">
            <a:xfrm>
              <a:off x="2160" y="1296"/>
              <a:ext cx="7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Sinapses</a:t>
              </a:r>
            </a:p>
          </p:txBody>
        </p:sp>
        <p:sp>
          <p:nvSpPr>
            <p:cNvPr id="51270" name="Line 267"/>
            <p:cNvSpPr>
              <a:spLocks noChangeShapeType="1"/>
            </p:cNvSpPr>
            <p:nvPr/>
          </p:nvSpPr>
          <p:spPr bwMode="auto">
            <a:xfrm flipH="1" flipV="1">
              <a:off x="1680" y="1344"/>
              <a:ext cx="500" cy="96"/>
            </a:xfrm>
            <a:prstGeom prst="lin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71" name="Oval 268"/>
            <p:cNvSpPr>
              <a:spLocks noChangeArrowheads="1"/>
            </p:cNvSpPr>
            <p:nvPr/>
          </p:nvSpPr>
          <p:spPr bwMode="auto">
            <a:xfrm>
              <a:off x="1152" y="1200"/>
              <a:ext cx="432" cy="240"/>
            </a:xfrm>
            <a:prstGeom prst="ellips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11" name="Group 309"/>
          <p:cNvGrpSpPr>
            <a:grpSpLocks/>
          </p:cNvGrpSpPr>
          <p:nvPr/>
        </p:nvGrpSpPr>
        <p:grpSpPr bwMode="auto">
          <a:xfrm>
            <a:off x="3124205" y="2819400"/>
            <a:ext cx="1454152" cy="609600"/>
            <a:chOff x="1968" y="1776"/>
            <a:chExt cx="916" cy="384"/>
          </a:xfrm>
        </p:grpSpPr>
        <p:sp>
          <p:nvSpPr>
            <p:cNvPr id="51267" name="Text Box 269"/>
            <p:cNvSpPr txBox="1">
              <a:spLocks noChangeArrowheads="1"/>
            </p:cNvSpPr>
            <p:nvPr/>
          </p:nvSpPr>
          <p:spPr bwMode="auto">
            <a:xfrm>
              <a:off x="2208" y="1776"/>
              <a:ext cx="6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dirty="0">
                  <a:solidFill>
                    <a:srgbClr val="CCECFF"/>
                  </a:solidFill>
                </a:rPr>
                <a:t>Núcleo</a:t>
              </a:r>
            </a:p>
          </p:txBody>
        </p:sp>
        <p:sp>
          <p:nvSpPr>
            <p:cNvPr id="51268" name="Line 270"/>
            <p:cNvSpPr>
              <a:spLocks noChangeShapeType="1"/>
            </p:cNvSpPr>
            <p:nvPr/>
          </p:nvSpPr>
          <p:spPr bwMode="auto">
            <a:xfrm flipH="1">
              <a:off x="1968" y="2016"/>
              <a:ext cx="288" cy="144"/>
            </a:xfrm>
            <a:prstGeom prst="line">
              <a:avLst/>
            </a:prstGeom>
            <a:noFill/>
            <a:ln w="12700">
              <a:solidFill>
                <a:srgbClr val="CCECFF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2" name="Group 313"/>
          <p:cNvGrpSpPr>
            <a:grpSpLocks/>
          </p:cNvGrpSpPr>
          <p:nvPr/>
        </p:nvGrpSpPr>
        <p:grpSpPr bwMode="auto">
          <a:xfrm>
            <a:off x="381000" y="1447800"/>
            <a:ext cx="1600200" cy="5181600"/>
            <a:chOff x="240" y="912"/>
            <a:chExt cx="1008" cy="3264"/>
          </a:xfrm>
        </p:grpSpPr>
        <p:sp>
          <p:nvSpPr>
            <p:cNvPr id="51262" name="Line 273"/>
            <p:cNvSpPr>
              <a:spLocks noChangeShapeType="1"/>
            </p:cNvSpPr>
            <p:nvPr/>
          </p:nvSpPr>
          <p:spPr bwMode="auto">
            <a:xfrm flipV="1">
              <a:off x="768" y="3792"/>
              <a:ext cx="288" cy="384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3" name="Line 274"/>
            <p:cNvSpPr>
              <a:spLocks noChangeShapeType="1"/>
            </p:cNvSpPr>
            <p:nvPr/>
          </p:nvSpPr>
          <p:spPr bwMode="auto">
            <a:xfrm flipV="1">
              <a:off x="432" y="3264"/>
              <a:ext cx="336" cy="336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4" name="Line 275"/>
            <p:cNvSpPr>
              <a:spLocks noChangeShapeType="1"/>
            </p:cNvSpPr>
            <p:nvPr/>
          </p:nvSpPr>
          <p:spPr bwMode="auto">
            <a:xfrm flipV="1">
              <a:off x="240" y="2496"/>
              <a:ext cx="384" cy="144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5" name="Line 276"/>
            <p:cNvSpPr>
              <a:spLocks noChangeShapeType="1"/>
            </p:cNvSpPr>
            <p:nvPr/>
          </p:nvSpPr>
          <p:spPr bwMode="auto">
            <a:xfrm>
              <a:off x="624" y="1344"/>
              <a:ext cx="336" cy="240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6" name="Line 277"/>
            <p:cNvSpPr>
              <a:spLocks noChangeShapeType="1"/>
            </p:cNvSpPr>
            <p:nvPr/>
          </p:nvSpPr>
          <p:spPr bwMode="auto">
            <a:xfrm>
              <a:off x="1056" y="912"/>
              <a:ext cx="192" cy="336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3046" name="Line 278"/>
          <p:cNvSpPr>
            <a:spLocks noChangeShapeType="1"/>
          </p:cNvSpPr>
          <p:nvPr/>
        </p:nvSpPr>
        <p:spPr bwMode="auto">
          <a:xfrm flipV="1">
            <a:off x="5181600" y="3657600"/>
            <a:ext cx="2362200" cy="1588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3" name="Group 305"/>
          <p:cNvGrpSpPr>
            <a:grpSpLocks/>
          </p:cNvGrpSpPr>
          <p:nvPr/>
        </p:nvGrpSpPr>
        <p:grpSpPr bwMode="auto">
          <a:xfrm>
            <a:off x="5943600" y="2971800"/>
            <a:ext cx="914400" cy="609600"/>
            <a:chOff x="2880" y="3744"/>
            <a:chExt cx="336" cy="288"/>
          </a:xfrm>
        </p:grpSpPr>
        <p:sp>
          <p:nvSpPr>
            <p:cNvPr id="51259" name="Line 306"/>
            <p:cNvSpPr>
              <a:spLocks noChangeShapeType="1"/>
            </p:cNvSpPr>
            <p:nvPr/>
          </p:nvSpPr>
          <p:spPr bwMode="auto">
            <a:xfrm>
              <a:off x="2880" y="398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0" name="Line 307"/>
            <p:cNvSpPr>
              <a:spLocks noChangeShapeType="1"/>
            </p:cNvSpPr>
            <p:nvPr/>
          </p:nvSpPr>
          <p:spPr bwMode="auto">
            <a:xfrm flipV="1">
              <a:off x="2928" y="374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61" name="Freeform 308"/>
            <p:cNvSpPr>
              <a:spLocks/>
            </p:cNvSpPr>
            <p:nvPr/>
          </p:nvSpPr>
          <p:spPr bwMode="auto">
            <a:xfrm>
              <a:off x="2976" y="3792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48 w 96"/>
                <a:gd name="T3" fmla="*/ 0 h 144"/>
                <a:gd name="T4" fmla="*/ 96 w 96"/>
                <a:gd name="T5" fmla="*/ 144 h 144"/>
                <a:gd name="T6" fmla="*/ 0 60000 65536"/>
                <a:gd name="T7" fmla="*/ 0 60000 65536"/>
                <a:gd name="T8" fmla="*/ 0 60000 65536"/>
                <a:gd name="T9" fmla="*/ 0 w 96"/>
                <a:gd name="T10" fmla="*/ 0 h 144"/>
                <a:gd name="T11" fmla="*/ 96 w 96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44">
                  <a:moveTo>
                    <a:pt x="0" y="144"/>
                  </a:moveTo>
                  <a:cubicBezTo>
                    <a:pt x="16" y="72"/>
                    <a:pt x="32" y="0"/>
                    <a:pt x="48" y="0"/>
                  </a:cubicBezTo>
                  <a:cubicBezTo>
                    <a:pt x="64" y="0"/>
                    <a:pt x="80" y="72"/>
                    <a:pt x="96" y="144"/>
                  </a:cubicBezTo>
                </a:path>
              </a:pathLst>
            </a:custGeom>
            <a:noFill/>
            <a:ln w="12700" cap="flat" cmpd="sng">
              <a:solidFill>
                <a:srgbClr val="99FF9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4" name="Group 326"/>
          <p:cNvGrpSpPr>
            <a:grpSpLocks/>
          </p:cNvGrpSpPr>
          <p:nvPr/>
        </p:nvGrpSpPr>
        <p:grpSpPr bwMode="auto">
          <a:xfrm>
            <a:off x="304800" y="685800"/>
            <a:ext cx="1600200" cy="6019800"/>
            <a:chOff x="144" y="480"/>
            <a:chExt cx="1008" cy="3792"/>
          </a:xfrm>
        </p:grpSpPr>
        <p:grpSp>
          <p:nvGrpSpPr>
            <p:cNvPr id="51239" name="Group 283"/>
            <p:cNvGrpSpPr>
              <a:grpSpLocks/>
            </p:cNvGrpSpPr>
            <p:nvPr/>
          </p:nvGrpSpPr>
          <p:grpSpPr bwMode="auto">
            <a:xfrm>
              <a:off x="144" y="3024"/>
              <a:ext cx="336" cy="480"/>
              <a:chOff x="2880" y="3744"/>
              <a:chExt cx="336" cy="288"/>
            </a:xfrm>
          </p:grpSpPr>
          <p:sp>
            <p:nvSpPr>
              <p:cNvPr id="51256" name="Line 280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7" name="Line 281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8" name="Freeform 282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240" name="Group 299"/>
            <p:cNvGrpSpPr>
              <a:grpSpLocks/>
            </p:cNvGrpSpPr>
            <p:nvPr/>
          </p:nvGrpSpPr>
          <p:grpSpPr bwMode="auto">
            <a:xfrm>
              <a:off x="144" y="2256"/>
              <a:ext cx="240" cy="240"/>
              <a:chOff x="2880" y="3744"/>
              <a:chExt cx="336" cy="288"/>
            </a:xfrm>
          </p:grpSpPr>
          <p:sp>
            <p:nvSpPr>
              <p:cNvPr id="51253" name="Line 300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4" name="Line 301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5" name="Freeform 302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241" name="Group 314"/>
            <p:cNvGrpSpPr>
              <a:grpSpLocks/>
            </p:cNvGrpSpPr>
            <p:nvPr/>
          </p:nvGrpSpPr>
          <p:grpSpPr bwMode="auto">
            <a:xfrm>
              <a:off x="288" y="1248"/>
              <a:ext cx="240" cy="240"/>
              <a:chOff x="2880" y="3744"/>
              <a:chExt cx="336" cy="288"/>
            </a:xfrm>
          </p:grpSpPr>
          <p:sp>
            <p:nvSpPr>
              <p:cNvPr id="51250" name="Line 315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1" name="Line 316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52" name="Freeform 317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242" name="Group 318"/>
            <p:cNvGrpSpPr>
              <a:grpSpLocks/>
            </p:cNvGrpSpPr>
            <p:nvPr/>
          </p:nvGrpSpPr>
          <p:grpSpPr bwMode="auto">
            <a:xfrm>
              <a:off x="864" y="480"/>
              <a:ext cx="288" cy="336"/>
              <a:chOff x="2880" y="3744"/>
              <a:chExt cx="336" cy="288"/>
            </a:xfrm>
          </p:grpSpPr>
          <p:sp>
            <p:nvSpPr>
              <p:cNvPr id="51247" name="Line 319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48" name="Line 320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49" name="Freeform 321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243" name="Group 322"/>
            <p:cNvGrpSpPr>
              <a:grpSpLocks/>
            </p:cNvGrpSpPr>
            <p:nvPr/>
          </p:nvGrpSpPr>
          <p:grpSpPr bwMode="auto">
            <a:xfrm>
              <a:off x="336" y="3984"/>
              <a:ext cx="336" cy="288"/>
              <a:chOff x="2880" y="3744"/>
              <a:chExt cx="336" cy="288"/>
            </a:xfrm>
          </p:grpSpPr>
          <p:sp>
            <p:nvSpPr>
              <p:cNvPr id="51244" name="Line 323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45" name="Line 324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46" name="Freeform 325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0" name="Group 357"/>
          <p:cNvGrpSpPr>
            <a:grpSpLocks/>
          </p:cNvGrpSpPr>
          <p:nvPr/>
        </p:nvGrpSpPr>
        <p:grpSpPr bwMode="auto">
          <a:xfrm>
            <a:off x="1219200" y="2209800"/>
            <a:ext cx="1066800" cy="3505200"/>
            <a:chOff x="768" y="1392"/>
            <a:chExt cx="672" cy="2208"/>
          </a:xfrm>
        </p:grpSpPr>
        <p:sp>
          <p:nvSpPr>
            <p:cNvPr id="51218" name="Line 284"/>
            <p:cNvSpPr>
              <a:spLocks noChangeShapeType="1"/>
            </p:cNvSpPr>
            <p:nvPr/>
          </p:nvSpPr>
          <p:spPr bwMode="auto">
            <a:xfrm flipV="1">
              <a:off x="912" y="2784"/>
              <a:ext cx="336" cy="336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51219" name="Group 285"/>
            <p:cNvGrpSpPr>
              <a:grpSpLocks/>
            </p:cNvGrpSpPr>
            <p:nvPr/>
          </p:nvGrpSpPr>
          <p:grpSpPr bwMode="auto">
            <a:xfrm>
              <a:off x="768" y="2736"/>
              <a:ext cx="240" cy="240"/>
              <a:chOff x="2880" y="3744"/>
              <a:chExt cx="336" cy="288"/>
            </a:xfrm>
          </p:grpSpPr>
          <p:sp>
            <p:nvSpPr>
              <p:cNvPr id="51236" name="Line 286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7" name="Line 287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8" name="Freeform 288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51220" name="Line 289"/>
            <p:cNvSpPr>
              <a:spLocks noChangeShapeType="1"/>
            </p:cNvSpPr>
            <p:nvPr/>
          </p:nvSpPr>
          <p:spPr bwMode="auto">
            <a:xfrm flipV="1">
              <a:off x="1200" y="3168"/>
              <a:ext cx="192" cy="432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21" name="Line 290"/>
            <p:cNvSpPr>
              <a:spLocks noChangeShapeType="1"/>
            </p:cNvSpPr>
            <p:nvPr/>
          </p:nvSpPr>
          <p:spPr bwMode="auto">
            <a:xfrm flipV="1">
              <a:off x="912" y="2256"/>
              <a:ext cx="432" cy="144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51222" name="Group 291"/>
            <p:cNvGrpSpPr>
              <a:grpSpLocks/>
            </p:cNvGrpSpPr>
            <p:nvPr/>
          </p:nvGrpSpPr>
          <p:grpSpPr bwMode="auto">
            <a:xfrm>
              <a:off x="816" y="1920"/>
              <a:ext cx="336" cy="384"/>
              <a:chOff x="2880" y="3744"/>
              <a:chExt cx="336" cy="288"/>
            </a:xfrm>
          </p:grpSpPr>
          <p:sp>
            <p:nvSpPr>
              <p:cNvPr id="51233" name="Line 292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4" name="Line 293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5" name="Freeform 294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51223" name="Line 303"/>
            <p:cNvSpPr>
              <a:spLocks noChangeShapeType="1"/>
            </p:cNvSpPr>
            <p:nvPr/>
          </p:nvSpPr>
          <p:spPr bwMode="auto">
            <a:xfrm>
              <a:off x="1056" y="1680"/>
              <a:ext cx="336" cy="240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224" name="Line 304"/>
            <p:cNvSpPr>
              <a:spLocks noChangeShapeType="1"/>
            </p:cNvSpPr>
            <p:nvPr/>
          </p:nvSpPr>
          <p:spPr bwMode="auto">
            <a:xfrm>
              <a:off x="1296" y="1440"/>
              <a:ext cx="144" cy="336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51225" name="Group 327"/>
            <p:cNvGrpSpPr>
              <a:grpSpLocks/>
            </p:cNvGrpSpPr>
            <p:nvPr/>
          </p:nvGrpSpPr>
          <p:grpSpPr bwMode="auto">
            <a:xfrm>
              <a:off x="1008" y="3360"/>
              <a:ext cx="192" cy="192"/>
              <a:chOff x="2880" y="3744"/>
              <a:chExt cx="336" cy="288"/>
            </a:xfrm>
          </p:grpSpPr>
          <p:sp>
            <p:nvSpPr>
              <p:cNvPr id="51230" name="Line 328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1" name="Line 329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32" name="Freeform 330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1226" name="Group 353"/>
            <p:cNvGrpSpPr>
              <a:grpSpLocks/>
            </p:cNvGrpSpPr>
            <p:nvPr/>
          </p:nvGrpSpPr>
          <p:grpSpPr bwMode="auto">
            <a:xfrm>
              <a:off x="1056" y="1392"/>
              <a:ext cx="192" cy="192"/>
              <a:chOff x="2880" y="3744"/>
              <a:chExt cx="336" cy="288"/>
            </a:xfrm>
          </p:grpSpPr>
          <p:sp>
            <p:nvSpPr>
              <p:cNvPr id="51227" name="Line 354"/>
              <p:cNvSpPr>
                <a:spLocks noChangeShapeType="1"/>
              </p:cNvSpPr>
              <p:nvPr/>
            </p:nvSpPr>
            <p:spPr bwMode="auto">
              <a:xfrm>
                <a:off x="2880" y="3984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28" name="Line 355"/>
              <p:cNvSpPr>
                <a:spLocks noChangeShapeType="1"/>
              </p:cNvSpPr>
              <p:nvPr/>
            </p:nvSpPr>
            <p:spPr bwMode="auto">
              <a:xfrm flipV="1">
                <a:off x="2928" y="374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229" name="Freeform 356"/>
              <p:cNvSpPr>
                <a:spLocks/>
              </p:cNvSpPr>
              <p:nvPr/>
            </p:nvSpPr>
            <p:spPr bwMode="auto">
              <a:xfrm>
                <a:off x="2976" y="3792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0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72"/>
                      <a:pt x="96" y="144"/>
                    </a:cubicBezTo>
                  </a:path>
                </a:pathLst>
              </a:custGeom>
              <a:noFill/>
              <a:ln w="12700" cap="flat" cmpd="sng">
                <a:solidFill>
                  <a:srgbClr val="99FF9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9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00013"/>
            <a:ext cx="7772400" cy="1143001"/>
          </a:xfrm>
        </p:spPr>
        <p:txBody>
          <a:bodyPr/>
          <a:lstStyle/>
          <a:p>
            <a:r>
              <a:rPr lang="pt-BR" altLang="pt-BR"/>
              <a:t>O Neurônio Artificial</a:t>
            </a:r>
          </a:p>
        </p:txBody>
      </p:sp>
      <p:sp>
        <p:nvSpPr>
          <p:cNvPr id="99437" name="Text Box 109"/>
          <p:cNvSpPr txBox="1">
            <a:spLocks noChangeArrowheads="1"/>
          </p:cNvSpPr>
          <p:nvPr/>
        </p:nvSpPr>
        <p:spPr bwMode="auto">
          <a:xfrm>
            <a:off x="4191000" y="2590800"/>
            <a:ext cx="914400" cy="2665413"/>
          </a:xfrm>
          <a:prstGeom prst="rect">
            <a:avLst/>
          </a:prstGeom>
          <a:solidFill>
            <a:schemeClr val="bg2"/>
          </a:solidFill>
          <a:ln w="12700">
            <a:solidFill>
              <a:srgbClr val="CCECFF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 sz="4800">
              <a:latin typeface="Symbol" pitchFamily="18" charset="2"/>
            </a:endParaRPr>
          </a:p>
          <a:p>
            <a:pPr algn="ctr"/>
            <a:r>
              <a:rPr lang="pt-BR" altLang="pt-BR" sz="4800">
                <a:solidFill>
                  <a:srgbClr val="CCECFF"/>
                </a:solidFill>
                <a:latin typeface="Symbol" pitchFamily="18" charset="2"/>
              </a:rPr>
              <a:t>S</a:t>
            </a:r>
            <a:endParaRPr lang="pt-BR" altLang="pt-BR" sz="4800">
              <a:latin typeface="Symbol" pitchFamily="18" charset="2"/>
            </a:endParaRPr>
          </a:p>
          <a:p>
            <a:endParaRPr lang="pt-BR" altLang="pt-BR" sz="4800">
              <a:latin typeface="Symbol" pitchFamily="18" charset="2"/>
            </a:endParaRPr>
          </a:p>
          <a:p>
            <a:endParaRPr lang="pt-BR" altLang="pt-BR">
              <a:latin typeface="Symbol" pitchFamily="18" charset="2"/>
            </a:endParaRPr>
          </a:p>
        </p:txBody>
      </p:sp>
      <p:grpSp>
        <p:nvGrpSpPr>
          <p:cNvPr id="2" name="Group 123"/>
          <p:cNvGrpSpPr>
            <a:grpSpLocks/>
          </p:cNvGrpSpPr>
          <p:nvPr/>
        </p:nvGrpSpPr>
        <p:grpSpPr bwMode="auto">
          <a:xfrm>
            <a:off x="838200" y="1143000"/>
            <a:ext cx="8153400" cy="5562600"/>
            <a:chOff x="528" y="720"/>
            <a:chExt cx="5136" cy="3504"/>
          </a:xfrm>
        </p:grpSpPr>
        <p:sp>
          <p:nvSpPr>
            <p:cNvPr id="5150" name="Line 46"/>
            <p:cNvSpPr>
              <a:spLocks noChangeShapeType="1"/>
            </p:cNvSpPr>
            <p:nvPr/>
          </p:nvSpPr>
          <p:spPr bwMode="auto">
            <a:xfrm flipV="1">
              <a:off x="1008" y="3744"/>
              <a:ext cx="384" cy="288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1" name="Line 48"/>
            <p:cNvSpPr>
              <a:spLocks noChangeShapeType="1"/>
            </p:cNvSpPr>
            <p:nvPr/>
          </p:nvSpPr>
          <p:spPr bwMode="auto">
            <a:xfrm flipV="1">
              <a:off x="1008" y="2784"/>
              <a:ext cx="432" cy="96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2" name="Line 49"/>
            <p:cNvSpPr>
              <a:spLocks noChangeShapeType="1"/>
            </p:cNvSpPr>
            <p:nvPr/>
          </p:nvSpPr>
          <p:spPr bwMode="auto">
            <a:xfrm>
              <a:off x="1056" y="1776"/>
              <a:ext cx="336" cy="144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3" name="Line 50"/>
            <p:cNvSpPr>
              <a:spLocks noChangeShapeType="1"/>
            </p:cNvSpPr>
            <p:nvPr/>
          </p:nvSpPr>
          <p:spPr bwMode="auto">
            <a:xfrm>
              <a:off x="1104" y="960"/>
              <a:ext cx="336" cy="240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4" name="Line 111"/>
            <p:cNvSpPr>
              <a:spLocks noChangeShapeType="1"/>
            </p:cNvSpPr>
            <p:nvPr/>
          </p:nvSpPr>
          <p:spPr bwMode="auto">
            <a:xfrm flipV="1">
              <a:off x="4992" y="2448"/>
              <a:ext cx="672" cy="0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55" name="Text Box 112"/>
            <p:cNvSpPr txBox="1">
              <a:spLocks noChangeArrowheads="1"/>
            </p:cNvSpPr>
            <p:nvPr/>
          </p:nvSpPr>
          <p:spPr bwMode="auto">
            <a:xfrm>
              <a:off x="528" y="3936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X</a:t>
              </a:r>
              <a:r>
                <a:rPr lang="pt-BR" altLang="pt-BR" baseline="-25000"/>
                <a:t>n</a:t>
              </a:r>
              <a:endParaRPr lang="pt-BR" altLang="pt-BR"/>
            </a:p>
          </p:txBody>
        </p:sp>
        <p:sp>
          <p:nvSpPr>
            <p:cNvPr id="5156" name="Text Box 113"/>
            <p:cNvSpPr txBox="1">
              <a:spLocks noChangeArrowheads="1"/>
            </p:cNvSpPr>
            <p:nvPr/>
          </p:nvSpPr>
          <p:spPr bwMode="auto">
            <a:xfrm>
              <a:off x="528" y="2784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X</a:t>
              </a:r>
              <a:r>
                <a:rPr lang="pt-BR" altLang="pt-BR" baseline="-25000"/>
                <a:t>i</a:t>
              </a:r>
              <a:endParaRPr lang="pt-BR" altLang="pt-BR"/>
            </a:p>
          </p:txBody>
        </p:sp>
        <p:sp>
          <p:nvSpPr>
            <p:cNvPr id="5157" name="Text Box 114"/>
            <p:cNvSpPr txBox="1">
              <a:spLocks noChangeArrowheads="1"/>
            </p:cNvSpPr>
            <p:nvPr/>
          </p:nvSpPr>
          <p:spPr bwMode="auto">
            <a:xfrm>
              <a:off x="528" y="158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X</a:t>
              </a:r>
              <a:r>
                <a:rPr lang="pt-BR" altLang="pt-BR" baseline="-25000"/>
                <a:t>2</a:t>
              </a:r>
              <a:endParaRPr lang="pt-BR" altLang="pt-BR"/>
            </a:p>
          </p:txBody>
        </p:sp>
        <p:sp>
          <p:nvSpPr>
            <p:cNvPr id="5158" name="Text Box 115"/>
            <p:cNvSpPr txBox="1">
              <a:spLocks noChangeArrowheads="1"/>
            </p:cNvSpPr>
            <p:nvPr/>
          </p:nvSpPr>
          <p:spPr bwMode="auto">
            <a:xfrm>
              <a:off x="528" y="720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X</a:t>
              </a:r>
              <a:r>
                <a:rPr lang="pt-BR" altLang="pt-BR" baseline="-25000"/>
                <a:t>1</a:t>
              </a:r>
              <a:endParaRPr lang="pt-BR" altLang="pt-BR"/>
            </a:p>
          </p:txBody>
        </p:sp>
        <p:sp>
          <p:nvSpPr>
            <p:cNvPr id="5159" name="Text Box 116"/>
            <p:cNvSpPr txBox="1">
              <a:spLocks noChangeArrowheads="1"/>
            </p:cNvSpPr>
            <p:nvPr/>
          </p:nvSpPr>
          <p:spPr bwMode="auto">
            <a:xfrm>
              <a:off x="5280" y="206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Y</a:t>
              </a:r>
            </a:p>
          </p:txBody>
        </p:sp>
      </p:grpSp>
      <p:grpSp>
        <p:nvGrpSpPr>
          <p:cNvPr id="3" name="Group 128"/>
          <p:cNvGrpSpPr>
            <a:grpSpLocks/>
          </p:cNvGrpSpPr>
          <p:nvPr/>
        </p:nvGrpSpPr>
        <p:grpSpPr bwMode="auto">
          <a:xfrm>
            <a:off x="5257800" y="3276600"/>
            <a:ext cx="1447800" cy="3098800"/>
            <a:chOff x="3312" y="2064"/>
            <a:chExt cx="912" cy="1952"/>
          </a:xfrm>
        </p:grpSpPr>
        <p:sp>
          <p:nvSpPr>
            <p:cNvPr id="5148" name="Line 51"/>
            <p:cNvSpPr>
              <a:spLocks noChangeShapeType="1"/>
            </p:cNvSpPr>
            <p:nvPr/>
          </p:nvSpPr>
          <p:spPr bwMode="auto">
            <a:xfrm flipV="1">
              <a:off x="3312" y="2448"/>
              <a:ext cx="912" cy="1"/>
            </a:xfrm>
            <a:prstGeom prst="line">
              <a:avLst/>
            </a:prstGeom>
            <a:noFill/>
            <a:ln w="57150">
              <a:solidFill>
                <a:srgbClr val="99FF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9" name="Text Box 117"/>
            <p:cNvSpPr txBox="1">
              <a:spLocks noChangeArrowheads="1"/>
            </p:cNvSpPr>
            <p:nvPr/>
          </p:nvSpPr>
          <p:spPr bwMode="auto">
            <a:xfrm>
              <a:off x="3628" y="20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v</a:t>
              </a:r>
            </a:p>
          </p:txBody>
        </p:sp>
        <p:graphicFrame>
          <p:nvGraphicFramePr>
            <p:cNvPr id="5123" name="Object 118"/>
            <p:cNvGraphicFramePr>
              <a:graphicFrameLocks noChangeAspect="1"/>
            </p:cNvGraphicFramePr>
            <p:nvPr/>
          </p:nvGraphicFramePr>
          <p:xfrm>
            <a:off x="3360" y="3504"/>
            <a:ext cx="816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2" imgW="685800" imgH="431800" progId="Equation.3">
                    <p:embed/>
                  </p:oleObj>
                </mc:Choice>
                <mc:Fallback>
                  <p:oleObj name="Equação" r:id="rId2" imgW="6858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504"/>
                          <a:ext cx="816" cy="5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9447" name="Object 119"/>
          <p:cNvGraphicFramePr>
            <a:graphicFrameLocks noChangeAspect="1"/>
          </p:cNvGraphicFramePr>
          <p:nvPr/>
        </p:nvGraphicFramePr>
        <p:xfrm>
          <a:off x="7924800" y="5791200"/>
          <a:ext cx="10668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558558" imgH="203112" progId="Equation.3">
                  <p:embed/>
                </p:oleObj>
              </mc:Choice>
              <mc:Fallback>
                <p:oleObj name="Equação" r:id="rId4" imgW="55855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791200"/>
                        <a:ext cx="1066800" cy="384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29"/>
          <p:cNvGrpSpPr>
            <a:grpSpLocks/>
          </p:cNvGrpSpPr>
          <p:nvPr/>
        </p:nvGrpSpPr>
        <p:grpSpPr bwMode="auto">
          <a:xfrm>
            <a:off x="5848350" y="1828800"/>
            <a:ext cx="2533650" cy="3427413"/>
            <a:chOff x="3684" y="1152"/>
            <a:chExt cx="1596" cy="2159"/>
          </a:xfrm>
        </p:grpSpPr>
        <p:sp>
          <p:nvSpPr>
            <p:cNvPr id="5145" name="Text Box 110"/>
            <p:cNvSpPr txBox="1">
              <a:spLocks noChangeArrowheads="1"/>
            </p:cNvSpPr>
            <p:nvPr/>
          </p:nvSpPr>
          <p:spPr bwMode="auto">
            <a:xfrm>
              <a:off x="4320" y="1632"/>
              <a:ext cx="576" cy="167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CCECFF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 sz="4800">
                <a:latin typeface="Symbol" pitchFamily="18" charset="2"/>
              </a:endParaRPr>
            </a:p>
            <a:p>
              <a:pPr algn="ctr"/>
              <a:r>
                <a:rPr lang="pt-BR" altLang="pt-BR" sz="4800">
                  <a:solidFill>
                    <a:srgbClr val="CCECFF"/>
                  </a:solidFill>
                  <a:latin typeface="Symbol" pitchFamily="18" charset="2"/>
                </a:rPr>
                <a:t>j</a:t>
              </a:r>
              <a:endParaRPr lang="pt-BR" altLang="pt-BR" sz="4800">
                <a:latin typeface="Symbol" pitchFamily="18" charset="2"/>
              </a:endParaRPr>
            </a:p>
            <a:p>
              <a:endParaRPr lang="pt-BR" altLang="pt-BR" sz="4800">
                <a:latin typeface="Symbol" pitchFamily="18" charset="2"/>
              </a:endParaRPr>
            </a:p>
            <a:p>
              <a:endParaRPr lang="pt-BR" altLang="pt-BR">
                <a:latin typeface="Symbol" pitchFamily="18" charset="2"/>
              </a:endParaRPr>
            </a:p>
          </p:txBody>
        </p:sp>
        <p:sp>
          <p:nvSpPr>
            <p:cNvPr id="5146" name="Line 121"/>
            <p:cNvSpPr>
              <a:spLocks noChangeShapeType="1"/>
            </p:cNvSpPr>
            <p:nvPr/>
          </p:nvSpPr>
          <p:spPr bwMode="auto">
            <a:xfrm flipH="1">
              <a:off x="4608" y="144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7" name="Text Box 122"/>
            <p:cNvSpPr txBox="1">
              <a:spLocks noChangeArrowheads="1"/>
            </p:cNvSpPr>
            <p:nvPr/>
          </p:nvSpPr>
          <p:spPr bwMode="auto">
            <a:xfrm>
              <a:off x="3684" y="1152"/>
              <a:ext cx="15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Função de ativação</a:t>
              </a:r>
            </a:p>
          </p:txBody>
        </p:sp>
      </p:grpSp>
      <p:grpSp>
        <p:nvGrpSpPr>
          <p:cNvPr id="5" name="Group 130"/>
          <p:cNvGrpSpPr>
            <a:grpSpLocks/>
          </p:cNvGrpSpPr>
          <p:nvPr/>
        </p:nvGrpSpPr>
        <p:grpSpPr bwMode="auto">
          <a:xfrm>
            <a:off x="2286000" y="1600200"/>
            <a:ext cx="2378075" cy="4321175"/>
            <a:chOff x="1440" y="1008"/>
            <a:chExt cx="1498" cy="2722"/>
          </a:xfrm>
        </p:grpSpPr>
        <p:sp>
          <p:nvSpPr>
            <p:cNvPr id="5131" name="Text Box 105"/>
            <p:cNvSpPr txBox="1">
              <a:spLocks noChangeArrowheads="1"/>
            </p:cNvSpPr>
            <p:nvPr/>
          </p:nvSpPr>
          <p:spPr bwMode="auto">
            <a:xfrm>
              <a:off x="1488" y="292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...</a:t>
              </a:r>
            </a:p>
          </p:txBody>
        </p:sp>
        <p:sp>
          <p:nvSpPr>
            <p:cNvPr id="5132" name="Text Box 106"/>
            <p:cNvSpPr txBox="1">
              <a:spLocks noChangeArrowheads="1"/>
            </p:cNvSpPr>
            <p:nvPr/>
          </p:nvSpPr>
          <p:spPr bwMode="auto">
            <a:xfrm>
              <a:off x="1488" y="2208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/>
                <a:t>...</a:t>
              </a:r>
            </a:p>
          </p:txBody>
        </p:sp>
        <p:grpSp>
          <p:nvGrpSpPr>
            <p:cNvPr id="5133" name="Group 127"/>
            <p:cNvGrpSpPr>
              <a:grpSpLocks/>
            </p:cNvGrpSpPr>
            <p:nvPr/>
          </p:nvGrpSpPr>
          <p:grpSpPr bwMode="auto">
            <a:xfrm>
              <a:off x="1440" y="1008"/>
              <a:ext cx="1498" cy="2722"/>
              <a:chOff x="1478" y="1008"/>
              <a:chExt cx="1498" cy="2722"/>
            </a:xfrm>
          </p:grpSpPr>
          <p:grpSp>
            <p:nvGrpSpPr>
              <p:cNvPr id="5134" name="Group 124"/>
              <p:cNvGrpSpPr>
                <a:grpSpLocks/>
              </p:cNvGrpSpPr>
              <p:nvPr/>
            </p:nvGrpSpPr>
            <p:grpSpPr bwMode="auto">
              <a:xfrm>
                <a:off x="1478" y="1248"/>
                <a:ext cx="1066" cy="2482"/>
                <a:chOff x="1478" y="1248"/>
                <a:chExt cx="1066" cy="2482"/>
              </a:xfrm>
            </p:grpSpPr>
            <p:sp>
              <p:nvSpPr>
                <p:cNvPr id="5137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1478" y="3434"/>
                  <a:ext cx="327" cy="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rgbClr val="CCEC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pt-BR" altLang="pt-BR"/>
                    <a:t>w</a:t>
                  </a:r>
                  <a:r>
                    <a:rPr lang="pt-BR" altLang="pt-BR" baseline="-25000"/>
                    <a:t>n</a:t>
                  </a:r>
                  <a:endParaRPr lang="pt-BR" altLang="pt-BR"/>
                </a:p>
              </p:txBody>
            </p:sp>
            <p:sp>
              <p:nvSpPr>
                <p:cNvPr id="5138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1920" y="2832"/>
                  <a:ext cx="624" cy="528"/>
                </a:xfrm>
                <a:prstGeom prst="line">
                  <a:avLst/>
                </a:prstGeom>
                <a:noFill/>
                <a:ln w="57150">
                  <a:solidFill>
                    <a:srgbClr val="99FF99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9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1478" y="2544"/>
                  <a:ext cx="299" cy="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rgbClr val="CCEC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pt-BR" altLang="pt-BR"/>
                    <a:t>w</a:t>
                  </a:r>
                  <a:r>
                    <a:rPr lang="pt-BR" altLang="pt-BR" baseline="-25000"/>
                    <a:t>i</a:t>
                  </a:r>
                  <a:endParaRPr lang="pt-BR" altLang="pt-BR"/>
                </a:p>
              </p:txBody>
            </p:sp>
            <p:sp>
              <p:nvSpPr>
                <p:cNvPr id="5140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1478" y="1872"/>
                  <a:ext cx="327" cy="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rgbClr val="CCEC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pt-BR" altLang="pt-BR"/>
                    <a:t>w</a:t>
                  </a:r>
                  <a:r>
                    <a:rPr lang="pt-BR" altLang="pt-BR" baseline="-25000"/>
                    <a:t>2</a:t>
                  </a:r>
                  <a:endParaRPr lang="pt-BR" altLang="pt-BR"/>
                </a:p>
              </p:txBody>
            </p:sp>
            <p:sp>
              <p:nvSpPr>
                <p:cNvPr id="5141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478" y="1248"/>
                  <a:ext cx="327" cy="2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rgbClr val="CCEC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pt-BR" altLang="pt-BR"/>
                    <a:t>w</a:t>
                  </a:r>
                  <a:r>
                    <a:rPr lang="pt-BR" altLang="pt-BR" baseline="-25000"/>
                    <a:t>1</a:t>
                  </a:r>
                  <a:endParaRPr lang="pt-BR" altLang="pt-BR"/>
                </a:p>
              </p:txBody>
            </p:sp>
            <p:sp>
              <p:nvSpPr>
                <p:cNvPr id="5142" name="Line 104"/>
                <p:cNvSpPr>
                  <a:spLocks noChangeShapeType="1"/>
                </p:cNvSpPr>
                <p:nvPr/>
              </p:nvSpPr>
              <p:spPr bwMode="auto">
                <a:xfrm>
                  <a:off x="1872" y="1584"/>
                  <a:ext cx="672" cy="480"/>
                </a:xfrm>
                <a:prstGeom prst="line">
                  <a:avLst/>
                </a:prstGeom>
                <a:noFill/>
                <a:ln w="57150">
                  <a:solidFill>
                    <a:srgbClr val="99FF99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3" name="Line 107"/>
                <p:cNvSpPr>
                  <a:spLocks noChangeShapeType="1"/>
                </p:cNvSpPr>
                <p:nvPr/>
              </p:nvSpPr>
              <p:spPr bwMode="auto">
                <a:xfrm>
                  <a:off x="1872" y="2064"/>
                  <a:ext cx="672" cy="288"/>
                </a:xfrm>
                <a:prstGeom prst="line">
                  <a:avLst/>
                </a:prstGeom>
                <a:noFill/>
                <a:ln w="57150">
                  <a:solidFill>
                    <a:srgbClr val="99FF99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4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1872" y="2592"/>
                  <a:ext cx="672" cy="96"/>
                </a:xfrm>
                <a:prstGeom prst="line">
                  <a:avLst/>
                </a:prstGeom>
                <a:noFill/>
                <a:ln w="57150">
                  <a:solidFill>
                    <a:srgbClr val="99FF99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5135" name="Text Box 125"/>
              <p:cNvSpPr txBox="1">
                <a:spLocks noChangeArrowheads="1"/>
              </p:cNvSpPr>
              <p:nvPr/>
            </p:nvSpPr>
            <p:spPr bwMode="auto">
              <a:xfrm>
                <a:off x="2136" y="1008"/>
                <a:ext cx="840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/>
                  <a:t>Peso</a:t>
                </a:r>
              </a:p>
              <a:p>
                <a:r>
                  <a:rPr lang="pt-BR" altLang="pt-BR"/>
                  <a:t>Sináptico</a:t>
                </a:r>
              </a:p>
            </p:txBody>
          </p:sp>
          <p:sp>
            <p:nvSpPr>
              <p:cNvPr id="5136" name="Line 126"/>
              <p:cNvSpPr>
                <a:spLocks noChangeShapeType="1"/>
              </p:cNvSpPr>
              <p:nvPr/>
            </p:nvSpPr>
            <p:spPr bwMode="auto">
              <a:xfrm flipH="1">
                <a:off x="1872" y="1296"/>
                <a:ext cx="240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7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7" grpId="0" animBg="1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Modelo do Neurônio</a:t>
            </a:r>
          </a:p>
        </p:txBody>
      </p:sp>
      <p:sp>
        <p:nvSpPr>
          <p:cNvPr id="52227" name="Line 5"/>
          <p:cNvSpPr>
            <a:spLocks noChangeShapeType="1"/>
          </p:cNvSpPr>
          <p:nvPr/>
        </p:nvSpPr>
        <p:spPr bwMode="auto">
          <a:xfrm flipV="1">
            <a:off x="2855913" y="4876800"/>
            <a:ext cx="1182687" cy="85725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228" name="Line 6"/>
          <p:cNvSpPr>
            <a:spLocks noChangeShapeType="1"/>
          </p:cNvSpPr>
          <p:nvPr/>
        </p:nvSpPr>
        <p:spPr bwMode="auto">
          <a:xfrm flipV="1">
            <a:off x="2855913" y="4267200"/>
            <a:ext cx="954087" cy="214313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229" name="Line 7"/>
          <p:cNvSpPr>
            <a:spLocks noChangeShapeType="1"/>
          </p:cNvSpPr>
          <p:nvPr/>
        </p:nvSpPr>
        <p:spPr bwMode="auto">
          <a:xfrm>
            <a:off x="2895600" y="3429000"/>
            <a:ext cx="914400" cy="38100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230" name="Line 8"/>
          <p:cNvSpPr>
            <a:spLocks noChangeShapeType="1"/>
          </p:cNvSpPr>
          <p:nvPr/>
        </p:nvSpPr>
        <p:spPr bwMode="auto">
          <a:xfrm>
            <a:off x="2970213" y="2393950"/>
            <a:ext cx="1068387" cy="95885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231" name="Line 9"/>
          <p:cNvSpPr>
            <a:spLocks noChangeShapeType="1"/>
          </p:cNvSpPr>
          <p:nvPr/>
        </p:nvSpPr>
        <p:spPr bwMode="auto">
          <a:xfrm flipV="1">
            <a:off x="5943600" y="4114800"/>
            <a:ext cx="1219200" cy="0"/>
          </a:xfrm>
          <a:prstGeom prst="line">
            <a:avLst/>
          </a:prstGeom>
          <a:noFill/>
          <a:ln w="57150">
            <a:solidFill>
              <a:srgbClr val="99FF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232" name="Text Box 10"/>
          <p:cNvSpPr txBox="1">
            <a:spLocks noChangeArrowheads="1"/>
          </p:cNvSpPr>
          <p:nvPr/>
        </p:nvSpPr>
        <p:spPr bwMode="auto">
          <a:xfrm>
            <a:off x="2286000" y="5630863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X</a:t>
            </a:r>
            <a:r>
              <a:rPr lang="pt-BR" altLang="pt-BR" baseline="-25000"/>
              <a:t>n</a:t>
            </a:r>
            <a:endParaRPr lang="pt-BR" altLang="pt-BR"/>
          </a:p>
        </p:txBody>
      </p:sp>
      <p:sp>
        <p:nvSpPr>
          <p:cNvPr id="52233" name="Text Box 11"/>
          <p:cNvSpPr txBox="1">
            <a:spLocks noChangeArrowheads="1"/>
          </p:cNvSpPr>
          <p:nvPr/>
        </p:nvSpPr>
        <p:spPr bwMode="auto">
          <a:xfrm>
            <a:off x="2286000" y="4378325"/>
            <a:ext cx="46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X</a:t>
            </a:r>
            <a:r>
              <a:rPr lang="pt-BR" altLang="pt-BR" baseline="-25000"/>
              <a:t>i</a:t>
            </a:r>
            <a:endParaRPr lang="pt-BR" altLang="pt-BR"/>
          </a:p>
        </p:txBody>
      </p:sp>
      <p:sp>
        <p:nvSpPr>
          <p:cNvPr id="52234" name="Text Box 12"/>
          <p:cNvSpPr txBox="1">
            <a:spLocks noChangeArrowheads="1"/>
          </p:cNvSpPr>
          <p:nvPr/>
        </p:nvSpPr>
        <p:spPr bwMode="auto">
          <a:xfrm>
            <a:off x="2286000" y="30734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X</a:t>
            </a:r>
            <a:r>
              <a:rPr lang="pt-BR" altLang="pt-BR" baseline="-25000"/>
              <a:t>2</a:t>
            </a:r>
            <a:endParaRPr lang="pt-BR" altLang="pt-BR"/>
          </a:p>
        </p:txBody>
      </p:sp>
      <p:sp>
        <p:nvSpPr>
          <p:cNvPr id="52235" name="Text Box 13"/>
          <p:cNvSpPr txBox="1">
            <a:spLocks noChangeArrowheads="1"/>
          </p:cNvSpPr>
          <p:nvPr/>
        </p:nvSpPr>
        <p:spPr bwMode="auto">
          <a:xfrm>
            <a:off x="2286000" y="21336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X</a:t>
            </a:r>
            <a:r>
              <a:rPr lang="pt-BR" altLang="pt-BR" baseline="-25000"/>
              <a:t>1</a:t>
            </a:r>
            <a:endParaRPr lang="pt-BR" altLang="pt-BR"/>
          </a:p>
        </p:txBody>
      </p:sp>
      <p:sp>
        <p:nvSpPr>
          <p:cNvPr id="52236" name="Text Box 14"/>
          <p:cNvSpPr txBox="1">
            <a:spLocks noChangeArrowheads="1"/>
          </p:cNvSpPr>
          <p:nvPr/>
        </p:nvSpPr>
        <p:spPr bwMode="auto">
          <a:xfrm>
            <a:off x="647700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Y</a:t>
            </a:r>
          </a:p>
        </p:txBody>
      </p:sp>
      <p:sp>
        <p:nvSpPr>
          <p:cNvPr id="52237" name="Oval 39"/>
          <p:cNvSpPr>
            <a:spLocks noChangeArrowheads="1"/>
          </p:cNvSpPr>
          <p:nvPr/>
        </p:nvSpPr>
        <p:spPr bwMode="auto">
          <a:xfrm>
            <a:off x="3886200" y="3124200"/>
            <a:ext cx="1981200" cy="1981200"/>
          </a:xfrm>
          <a:prstGeom prst="ellipse">
            <a:avLst/>
          </a:prstGeom>
          <a:solidFill>
            <a:schemeClr val="bg2"/>
          </a:solidFill>
          <a:ln w="12700">
            <a:solidFill>
              <a:srgbClr val="CCE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sz="4400" b="1">
                <a:solidFill>
                  <a:srgbClr val="CCECFF"/>
                </a:solidFill>
              </a:rPr>
              <a:t>N</a:t>
            </a:r>
            <a:endParaRPr lang="pt-BR" altLang="pt-BR"/>
          </a:p>
        </p:txBody>
      </p:sp>
      <p:sp>
        <p:nvSpPr>
          <p:cNvPr id="52238" name="Text Box 41"/>
          <p:cNvSpPr txBox="1">
            <a:spLocks noChangeArrowheads="1"/>
          </p:cNvSpPr>
          <p:nvPr/>
        </p:nvSpPr>
        <p:spPr bwMode="auto">
          <a:xfrm>
            <a:off x="4708525" y="1946275"/>
            <a:ext cx="3538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Representação simplificada</a:t>
            </a:r>
          </a:p>
        </p:txBody>
      </p:sp>
      <p:sp>
        <p:nvSpPr>
          <p:cNvPr id="52239" name="Text Box 42"/>
          <p:cNvSpPr txBox="1">
            <a:spLocks noChangeArrowheads="1"/>
          </p:cNvSpPr>
          <p:nvPr/>
        </p:nvSpPr>
        <p:spPr bwMode="auto">
          <a:xfrm>
            <a:off x="3200400" y="22098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w</a:t>
            </a:r>
            <a:r>
              <a:rPr lang="pt-BR" altLang="pt-BR" baseline="-25000"/>
              <a:t>1</a:t>
            </a:r>
            <a:endParaRPr lang="pt-BR" altLang="pt-BR"/>
          </a:p>
        </p:txBody>
      </p:sp>
      <p:sp>
        <p:nvSpPr>
          <p:cNvPr id="52240" name="Text Box 43"/>
          <p:cNvSpPr txBox="1">
            <a:spLocks noChangeArrowheads="1"/>
          </p:cNvSpPr>
          <p:nvPr/>
        </p:nvSpPr>
        <p:spPr bwMode="auto">
          <a:xfrm>
            <a:off x="3124200" y="310515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w</a:t>
            </a:r>
            <a:r>
              <a:rPr lang="pt-BR" altLang="pt-BR" baseline="-25000"/>
              <a:t>2</a:t>
            </a:r>
            <a:endParaRPr lang="pt-BR" altLang="pt-BR"/>
          </a:p>
        </p:txBody>
      </p:sp>
      <p:sp>
        <p:nvSpPr>
          <p:cNvPr id="52241" name="Text Box 44"/>
          <p:cNvSpPr txBox="1">
            <a:spLocks noChangeArrowheads="1"/>
          </p:cNvSpPr>
          <p:nvPr/>
        </p:nvSpPr>
        <p:spPr bwMode="auto">
          <a:xfrm>
            <a:off x="3124200" y="3810000"/>
            <a:ext cx="46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w</a:t>
            </a:r>
            <a:r>
              <a:rPr lang="pt-BR" altLang="pt-BR" baseline="-25000"/>
              <a:t>i</a:t>
            </a:r>
            <a:endParaRPr lang="pt-BR" altLang="pt-BR"/>
          </a:p>
        </p:txBody>
      </p:sp>
      <p:sp>
        <p:nvSpPr>
          <p:cNvPr id="52242" name="Text Box 45"/>
          <p:cNvSpPr txBox="1">
            <a:spLocks noChangeArrowheads="1"/>
          </p:cNvSpPr>
          <p:nvPr/>
        </p:nvSpPr>
        <p:spPr bwMode="auto">
          <a:xfrm>
            <a:off x="3124200" y="47244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w</a:t>
            </a:r>
            <a:r>
              <a:rPr lang="pt-BR" altLang="pt-BR" baseline="-25000"/>
              <a:t>n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61233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Funções de Ativação</a:t>
            </a:r>
          </a:p>
        </p:txBody>
      </p:sp>
      <p:sp>
        <p:nvSpPr>
          <p:cNvPr id="53251" name="Text Box 50"/>
          <p:cNvSpPr txBox="1">
            <a:spLocks noChangeArrowheads="1"/>
          </p:cNvSpPr>
          <p:nvPr/>
        </p:nvSpPr>
        <p:spPr bwMode="auto">
          <a:xfrm>
            <a:off x="1600200" y="2393950"/>
            <a:ext cx="6172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3200">
                <a:solidFill>
                  <a:srgbClr val="CCECFF"/>
                </a:solidFill>
              </a:rPr>
              <a:t>Principais características:</a:t>
            </a:r>
          </a:p>
          <a:p>
            <a:endParaRPr lang="pt-BR" altLang="pt-BR" sz="3200"/>
          </a:p>
          <a:p>
            <a:r>
              <a:rPr lang="pt-BR" altLang="pt-BR" sz="3200"/>
              <a:t>- Não-linear</a:t>
            </a:r>
          </a:p>
          <a:p>
            <a:endParaRPr lang="pt-BR" altLang="pt-BR" sz="3200"/>
          </a:p>
          <a:p>
            <a:r>
              <a:rPr lang="pt-BR" altLang="pt-BR" sz="3200"/>
              <a:t>- Limitada</a:t>
            </a:r>
          </a:p>
          <a:p>
            <a:endParaRPr lang="pt-BR" altLang="pt-BR" sz="3200"/>
          </a:p>
        </p:txBody>
      </p:sp>
    </p:spTree>
    <p:extLst>
      <p:ext uri="{BB962C8B-B14F-4D97-AF65-F5344CB8AC3E}">
        <p14:creationId xmlns:p14="http://schemas.microsoft.com/office/powerpoint/2010/main" val="22507937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Funções de Ativação Comuns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1905000" y="4667250"/>
          <a:ext cx="24193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698197" imgH="431613" progId="Equation.3">
                  <p:embed/>
                </p:oleObj>
              </mc:Choice>
              <mc:Fallback>
                <p:oleObj name="Equação" r:id="rId2" imgW="698197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667250"/>
                        <a:ext cx="2419350" cy="7810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CCE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5105400" y="4648200"/>
          <a:ext cx="2514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346200" imgH="431800" progId="Equation.3">
                  <p:embed/>
                </p:oleObj>
              </mc:Choice>
              <mc:Fallback>
                <p:oleObj name="Equação" r:id="rId4" imgW="1346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648200"/>
                        <a:ext cx="2514600" cy="838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CCE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5048250" y="1981200"/>
          <a:ext cx="25717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863225" imgH="609336" progId="Equation.3">
                  <p:embed/>
                </p:oleObj>
              </mc:Choice>
              <mc:Fallback>
                <p:oleObj name="Equação" r:id="rId6" imgW="863225" imgH="6093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1981200"/>
                        <a:ext cx="2571750" cy="1168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CCE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6"/>
          <p:cNvGraphicFramePr>
            <a:graphicFrameLocks noChangeAspect="1"/>
          </p:cNvGraphicFramePr>
          <p:nvPr/>
        </p:nvGraphicFramePr>
        <p:xfrm>
          <a:off x="1905000" y="1981200"/>
          <a:ext cx="2438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1295400" imgH="685800" progId="Equation.3">
                  <p:embed/>
                </p:oleObj>
              </mc:Choice>
              <mc:Fallback>
                <p:oleObj name="Equação" r:id="rId8" imgW="12954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81200"/>
                        <a:ext cx="2438400" cy="1143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CCE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1905000" y="3124200"/>
            <a:ext cx="2438400" cy="1123950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133600" y="3943350"/>
            <a:ext cx="1981200" cy="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 flipV="1">
            <a:off x="2286000" y="3333750"/>
            <a:ext cx="0" cy="68580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962150" y="312420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</a:t>
            </a:r>
            <a:endParaRPr lang="pt-BR" altLang="pt-BR"/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886200" y="38290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v</a:t>
            </a:r>
            <a:endParaRPr lang="pt-BR" altLang="pt-BR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2286000" y="3943350"/>
            <a:ext cx="5334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 flipV="1">
            <a:off x="2819400" y="3638550"/>
            <a:ext cx="0" cy="3048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2819400" y="3638550"/>
            <a:ext cx="9144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1885950" y="5467350"/>
            <a:ext cx="2438400" cy="1123950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2114550" y="6286500"/>
            <a:ext cx="1981200" cy="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V="1">
            <a:off x="2266950" y="5676900"/>
            <a:ext cx="0" cy="68580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43100" y="546735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</a:t>
            </a:r>
            <a:endParaRPr lang="pt-BR" altLang="pt-BR"/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3867150" y="6172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v</a:t>
            </a:r>
            <a:endParaRPr lang="pt-BR" altLang="pt-BR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V="1">
            <a:off x="2266950" y="5905500"/>
            <a:ext cx="1524000" cy="3810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5029200" y="3124200"/>
            <a:ext cx="2590800" cy="1123950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166" name="Line 22"/>
          <p:cNvSpPr>
            <a:spLocks noChangeShapeType="1"/>
          </p:cNvSpPr>
          <p:nvPr/>
        </p:nvSpPr>
        <p:spPr bwMode="auto">
          <a:xfrm>
            <a:off x="5257800" y="3943350"/>
            <a:ext cx="1981200" cy="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 flipV="1">
            <a:off x="5410200" y="3333750"/>
            <a:ext cx="0" cy="68580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5086350" y="312420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</a:t>
            </a:r>
            <a:endParaRPr lang="pt-BR" altLang="pt-BR"/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7010400" y="38290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v</a:t>
            </a:r>
            <a:endParaRPr lang="pt-BR" altLang="pt-BR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5086350" y="5486400"/>
            <a:ext cx="2533650" cy="1123950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5314950" y="6000750"/>
            <a:ext cx="1981200" cy="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flipV="1">
            <a:off x="5467350" y="5695950"/>
            <a:ext cx="0" cy="685800"/>
          </a:xfrm>
          <a:prstGeom prst="line">
            <a:avLst/>
          </a:prstGeom>
          <a:noFill/>
          <a:ln w="12700">
            <a:solidFill>
              <a:srgbClr val="DDDDDD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5143500" y="548640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</a:t>
            </a:r>
            <a:endParaRPr lang="pt-BR" altLang="pt-BR"/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7067550" y="58864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ym typeface="Symbol" pitchFamily="18" charset="2"/>
              </a:rPr>
              <a:t>v</a:t>
            </a:r>
            <a:endParaRPr lang="pt-BR" altLang="pt-BR"/>
          </a:p>
        </p:txBody>
      </p:sp>
      <p:sp>
        <p:nvSpPr>
          <p:cNvPr id="6175" name="Freeform 31"/>
          <p:cNvSpPr>
            <a:spLocks/>
          </p:cNvSpPr>
          <p:nvPr/>
        </p:nvSpPr>
        <p:spPr bwMode="auto">
          <a:xfrm>
            <a:off x="5410200" y="3352800"/>
            <a:ext cx="1524000" cy="558800"/>
          </a:xfrm>
          <a:custGeom>
            <a:avLst/>
            <a:gdLst>
              <a:gd name="T0" fmla="*/ 0 w 864"/>
              <a:gd name="T1" fmla="*/ 2147483647 h 400"/>
              <a:gd name="T2" fmla="*/ 2147483647 w 864"/>
              <a:gd name="T3" fmla="*/ 2147483647 h 400"/>
              <a:gd name="T4" fmla="*/ 2147483647 w 864"/>
              <a:gd name="T5" fmla="*/ 2147483647 h 400"/>
              <a:gd name="T6" fmla="*/ 2147483647 w 864"/>
              <a:gd name="T7" fmla="*/ 2147483647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400"/>
              <a:gd name="T14" fmla="*/ 864 w 864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400">
                <a:moveTo>
                  <a:pt x="0" y="392"/>
                </a:moveTo>
                <a:cubicBezTo>
                  <a:pt x="100" y="396"/>
                  <a:pt x="200" y="400"/>
                  <a:pt x="288" y="344"/>
                </a:cubicBezTo>
                <a:cubicBezTo>
                  <a:pt x="376" y="288"/>
                  <a:pt x="432" y="112"/>
                  <a:pt x="528" y="56"/>
                </a:cubicBezTo>
                <a:cubicBezTo>
                  <a:pt x="624" y="0"/>
                  <a:pt x="744" y="4"/>
                  <a:pt x="864" y="8"/>
                </a:cubicBez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76" name="Freeform 32"/>
          <p:cNvSpPr>
            <a:spLocks/>
          </p:cNvSpPr>
          <p:nvPr/>
        </p:nvSpPr>
        <p:spPr bwMode="auto">
          <a:xfrm>
            <a:off x="5391150" y="5734050"/>
            <a:ext cx="1524000" cy="558800"/>
          </a:xfrm>
          <a:custGeom>
            <a:avLst/>
            <a:gdLst>
              <a:gd name="T0" fmla="*/ 0 w 864"/>
              <a:gd name="T1" fmla="*/ 2147483647 h 400"/>
              <a:gd name="T2" fmla="*/ 2147483647 w 864"/>
              <a:gd name="T3" fmla="*/ 2147483647 h 400"/>
              <a:gd name="T4" fmla="*/ 2147483647 w 864"/>
              <a:gd name="T5" fmla="*/ 2147483647 h 400"/>
              <a:gd name="T6" fmla="*/ 2147483647 w 864"/>
              <a:gd name="T7" fmla="*/ 2147483647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400"/>
              <a:gd name="T14" fmla="*/ 864 w 864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400">
                <a:moveTo>
                  <a:pt x="0" y="392"/>
                </a:moveTo>
                <a:cubicBezTo>
                  <a:pt x="100" y="396"/>
                  <a:pt x="200" y="400"/>
                  <a:pt x="288" y="344"/>
                </a:cubicBezTo>
                <a:cubicBezTo>
                  <a:pt x="376" y="288"/>
                  <a:pt x="432" y="112"/>
                  <a:pt x="528" y="56"/>
                </a:cubicBezTo>
                <a:cubicBezTo>
                  <a:pt x="624" y="0"/>
                  <a:pt x="744" y="4"/>
                  <a:pt x="864" y="8"/>
                </a:cubicBez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63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3352800" y="3284240"/>
            <a:ext cx="1524000" cy="2295525"/>
          </a:xfrm>
          <a:prstGeom prst="rect">
            <a:avLst/>
          </a:prstGeom>
          <a:solidFill>
            <a:schemeClr val="bg2"/>
          </a:solidFill>
          <a:ln w="12700">
            <a:solidFill>
              <a:srgbClr val="99FF99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400" b="1"/>
              <a:t>REDE NEURAL</a:t>
            </a: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pt-BR" altLang="pt-BR" sz="2400"/>
          </a:p>
        </p:txBody>
      </p:sp>
      <p:grpSp>
        <p:nvGrpSpPr>
          <p:cNvPr id="5124" name="Group 47"/>
          <p:cNvGrpSpPr>
            <a:grpSpLocks/>
          </p:cNvGrpSpPr>
          <p:nvPr/>
        </p:nvGrpSpPr>
        <p:grpSpPr bwMode="auto">
          <a:xfrm>
            <a:off x="457200" y="1988840"/>
            <a:ext cx="4572000" cy="4191000"/>
            <a:chOff x="288" y="1440"/>
            <a:chExt cx="2880" cy="2640"/>
          </a:xfrm>
        </p:grpSpPr>
        <p:grpSp>
          <p:nvGrpSpPr>
            <p:cNvPr id="5125" name="Group 37"/>
            <p:cNvGrpSpPr>
              <a:grpSpLocks/>
            </p:cNvGrpSpPr>
            <p:nvPr/>
          </p:nvGrpSpPr>
          <p:grpSpPr bwMode="auto">
            <a:xfrm>
              <a:off x="384" y="2400"/>
              <a:ext cx="960" cy="1440"/>
              <a:chOff x="720" y="1824"/>
              <a:chExt cx="960" cy="1440"/>
            </a:xfrm>
          </p:grpSpPr>
          <p:grpSp>
            <p:nvGrpSpPr>
              <p:cNvPr id="5129" name="Group 30"/>
              <p:cNvGrpSpPr>
                <a:grpSpLocks/>
              </p:cNvGrpSpPr>
              <p:nvPr/>
            </p:nvGrpSpPr>
            <p:grpSpPr bwMode="auto">
              <a:xfrm>
                <a:off x="720" y="1824"/>
                <a:ext cx="960" cy="1440"/>
                <a:chOff x="912" y="2064"/>
                <a:chExt cx="960" cy="1440"/>
              </a:xfrm>
            </p:grpSpPr>
            <p:sp>
              <p:nvSpPr>
                <p:cNvPr id="5131" name="Freeform 8"/>
                <p:cNvSpPr>
                  <a:spLocks/>
                </p:cNvSpPr>
                <p:nvPr/>
              </p:nvSpPr>
              <p:spPr bwMode="auto">
                <a:xfrm>
                  <a:off x="912" y="2070"/>
                  <a:ext cx="936" cy="1434"/>
                </a:xfrm>
                <a:custGeom>
                  <a:avLst/>
                  <a:gdLst>
                    <a:gd name="T0" fmla="*/ 0 w 936"/>
                    <a:gd name="T1" fmla="*/ 1008 h 1434"/>
                    <a:gd name="T2" fmla="*/ 0 w 936"/>
                    <a:gd name="T3" fmla="*/ 1248 h 1434"/>
                    <a:gd name="T4" fmla="*/ 240 w 936"/>
                    <a:gd name="T5" fmla="*/ 1200 h 1434"/>
                    <a:gd name="T6" fmla="*/ 480 w 936"/>
                    <a:gd name="T7" fmla="*/ 1200 h 1434"/>
                    <a:gd name="T8" fmla="*/ 672 w 936"/>
                    <a:gd name="T9" fmla="*/ 1248 h 1434"/>
                    <a:gd name="T10" fmla="*/ 936 w 936"/>
                    <a:gd name="T11" fmla="*/ 1380 h 1434"/>
                    <a:gd name="T12" fmla="*/ 936 w 936"/>
                    <a:gd name="T13" fmla="*/ 0 h 1434"/>
                    <a:gd name="T14" fmla="*/ 0 w 936"/>
                    <a:gd name="T15" fmla="*/ 0 h 1434"/>
                    <a:gd name="T16" fmla="*/ 0 w 936"/>
                    <a:gd name="T17" fmla="*/ 1008 h 14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36"/>
                    <a:gd name="T28" fmla="*/ 0 h 1434"/>
                    <a:gd name="T29" fmla="*/ 936 w 936"/>
                    <a:gd name="T30" fmla="*/ 1434 h 143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36" h="1434">
                      <a:moveTo>
                        <a:pt x="0" y="1008"/>
                      </a:moveTo>
                      <a:lnTo>
                        <a:pt x="0" y="1248"/>
                      </a:lnTo>
                      <a:lnTo>
                        <a:pt x="240" y="1200"/>
                      </a:lnTo>
                      <a:lnTo>
                        <a:pt x="480" y="1200"/>
                      </a:lnTo>
                      <a:lnTo>
                        <a:pt x="672" y="1248"/>
                      </a:lnTo>
                      <a:cubicBezTo>
                        <a:pt x="920" y="1397"/>
                        <a:pt x="829" y="1434"/>
                        <a:pt x="936" y="1380"/>
                      </a:cubicBezTo>
                      <a:lnTo>
                        <a:pt x="936" y="0"/>
                      </a:lnTo>
                      <a:lnTo>
                        <a:pt x="0" y="0"/>
                      </a:lnTo>
                      <a:lnTo>
                        <a:pt x="0" y="100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2" name="Line 9"/>
                <p:cNvSpPr>
                  <a:spLocks noChangeShapeType="1"/>
                </p:cNvSpPr>
                <p:nvPr/>
              </p:nvSpPr>
              <p:spPr bwMode="auto">
                <a:xfrm>
                  <a:off x="912" y="2064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3" name="Line 10"/>
                <p:cNvSpPr>
                  <a:spLocks noChangeShapeType="1"/>
                </p:cNvSpPr>
                <p:nvPr/>
              </p:nvSpPr>
              <p:spPr bwMode="auto">
                <a:xfrm>
                  <a:off x="912" y="2208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4" name="Line 11"/>
                <p:cNvSpPr>
                  <a:spLocks noChangeShapeType="1"/>
                </p:cNvSpPr>
                <p:nvPr/>
              </p:nvSpPr>
              <p:spPr bwMode="auto">
                <a:xfrm>
                  <a:off x="912" y="2352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5" name="Line 12"/>
                <p:cNvSpPr>
                  <a:spLocks noChangeShapeType="1"/>
                </p:cNvSpPr>
                <p:nvPr/>
              </p:nvSpPr>
              <p:spPr bwMode="auto">
                <a:xfrm>
                  <a:off x="912" y="2496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6" name="Line 15"/>
                <p:cNvSpPr>
                  <a:spLocks noChangeShapeType="1"/>
                </p:cNvSpPr>
                <p:nvPr/>
              </p:nvSpPr>
              <p:spPr bwMode="auto">
                <a:xfrm>
                  <a:off x="912" y="2640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7" name="Line 16"/>
                <p:cNvSpPr>
                  <a:spLocks noChangeShapeType="1"/>
                </p:cNvSpPr>
                <p:nvPr/>
              </p:nvSpPr>
              <p:spPr bwMode="auto">
                <a:xfrm>
                  <a:off x="912" y="2928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8" name="Line 21"/>
                <p:cNvSpPr>
                  <a:spLocks noChangeShapeType="1"/>
                </p:cNvSpPr>
                <p:nvPr/>
              </p:nvSpPr>
              <p:spPr bwMode="auto">
                <a:xfrm>
                  <a:off x="912" y="2784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39" name="Line 22"/>
                <p:cNvSpPr>
                  <a:spLocks noChangeShapeType="1"/>
                </p:cNvSpPr>
                <p:nvPr/>
              </p:nvSpPr>
              <p:spPr bwMode="auto">
                <a:xfrm>
                  <a:off x="912" y="3072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0" name="Line 25"/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960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1" name="Line 26"/>
                <p:cNvSpPr>
                  <a:spLocks noChangeShapeType="1"/>
                </p:cNvSpPr>
                <p:nvPr/>
              </p:nvSpPr>
              <p:spPr bwMode="auto">
                <a:xfrm>
                  <a:off x="1104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2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3" name="Line 28"/>
                <p:cNvSpPr>
                  <a:spLocks noChangeShapeType="1"/>
                </p:cNvSpPr>
                <p:nvPr/>
              </p:nvSpPr>
              <p:spPr bwMode="auto">
                <a:xfrm>
                  <a:off x="1488" y="2064"/>
                  <a:ext cx="0" cy="1248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5144" name="Line 29"/>
                <p:cNvSpPr>
                  <a:spLocks noChangeShapeType="1"/>
                </p:cNvSpPr>
                <p:nvPr/>
              </p:nvSpPr>
              <p:spPr bwMode="auto">
                <a:xfrm>
                  <a:off x="1680" y="2064"/>
                  <a:ext cx="0" cy="1344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5130" name="Text Box 31"/>
              <p:cNvSpPr txBox="1">
                <a:spLocks noChangeArrowheads="1"/>
              </p:cNvSpPr>
              <p:nvPr/>
            </p:nvSpPr>
            <p:spPr bwMode="auto">
              <a:xfrm>
                <a:off x="912" y="2180"/>
                <a:ext cx="560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pt-BR" altLang="pt-BR" sz="4000" b="1">
                    <a:solidFill>
                      <a:srgbClr val="3366FF"/>
                    </a:solidFill>
                  </a:rPr>
                  <a:t>BD</a:t>
                </a:r>
              </a:p>
            </p:txBody>
          </p:sp>
        </p:grpSp>
        <p:sp>
          <p:nvSpPr>
            <p:cNvPr id="5126" name="AutoShape 32"/>
            <p:cNvSpPr>
              <a:spLocks noChangeArrowheads="1"/>
            </p:cNvSpPr>
            <p:nvPr/>
          </p:nvSpPr>
          <p:spPr bwMode="auto">
            <a:xfrm>
              <a:off x="1392" y="2928"/>
              <a:ext cx="576" cy="336"/>
            </a:xfrm>
            <a:prstGeom prst="rightArrow">
              <a:avLst>
                <a:gd name="adj1" fmla="val 50000"/>
                <a:gd name="adj2" fmla="val 4285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pt-BR" altLang="pt-BR" sz="2400"/>
            </a:p>
          </p:txBody>
        </p:sp>
        <p:sp>
          <p:nvSpPr>
            <p:cNvPr id="5127" name="Rectangle 40"/>
            <p:cNvSpPr>
              <a:spLocks noChangeArrowheads="1"/>
            </p:cNvSpPr>
            <p:nvPr/>
          </p:nvSpPr>
          <p:spPr bwMode="auto">
            <a:xfrm>
              <a:off x="288" y="1440"/>
              <a:ext cx="2880" cy="264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lg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pt-BR" altLang="pt-BR" sz="2400">
                <a:solidFill>
                  <a:schemeClr val="tx2"/>
                </a:solidFill>
              </a:endParaRPr>
            </a:p>
          </p:txBody>
        </p:sp>
        <p:sp>
          <p:nvSpPr>
            <p:cNvPr id="5128" name="Text Box 42"/>
            <p:cNvSpPr txBox="1">
              <a:spLocks noChangeArrowheads="1"/>
            </p:cNvSpPr>
            <p:nvPr/>
          </p:nvSpPr>
          <p:spPr bwMode="auto">
            <a:xfrm>
              <a:off x="422" y="1514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2400" b="1">
                  <a:solidFill>
                    <a:schemeClr val="accent1"/>
                  </a:solidFill>
                </a:rPr>
                <a:t>Aprendizado</a:t>
              </a:r>
            </a:p>
          </p:txBody>
        </p:sp>
      </p:grpSp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299720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 operação de um neurônio</a:t>
            </a:r>
          </a:p>
        </p:txBody>
      </p:sp>
      <p:grpSp>
        <p:nvGrpSpPr>
          <p:cNvPr id="2" name="Group 129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4308" name="Group 121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4312" name="Text Box 11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313" name="Line 118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4309" name="Group 120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4310" name="Text Box 117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54311" name="Line 119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54280" name="Oval 21"/>
          <p:cNvSpPr>
            <a:spLocks noChangeArrowheads="1"/>
          </p:cNvSpPr>
          <p:nvPr/>
        </p:nvSpPr>
        <p:spPr bwMode="auto">
          <a:xfrm>
            <a:off x="3352800" y="3048000"/>
            <a:ext cx="1828800" cy="18288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pt-BR" altLang="pt-BR"/>
          </a:p>
        </p:txBody>
      </p:sp>
      <p:grpSp>
        <p:nvGrpSpPr>
          <p:cNvPr id="54281" name="Group 115"/>
          <p:cNvGrpSpPr>
            <a:grpSpLocks/>
          </p:cNvGrpSpPr>
          <p:nvPr/>
        </p:nvGrpSpPr>
        <p:grpSpPr bwMode="auto">
          <a:xfrm>
            <a:off x="3541713" y="3603625"/>
            <a:ext cx="1296987" cy="758825"/>
            <a:chOff x="2063" y="2078"/>
            <a:chExt cx="817" cy="478"/>
          </a:xfrm>
        </p:grpSpPr>
        <p:sp>
          <p:nvSpPr>
            <p:cNvPr id="54290" name="Rectangle 95"/>
            <p:cNvSpPr>
              <a:spLocks noChangeArrowheads="1"/>
            </p:cNvSpPr>
            <p:nvPr/>
          </p:nvSpPr>
          <p:spPr bwMode="auto">
            <a:xfrm>
              <a:off x="2479" y="232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1" name="Rectangle 96"/>
            <p:cNvSpPr>
              <a:spLocks noChangeArrowheads="1"/>
            </p:cNvSpPr>
            <p:nvPr/>
          </p:nvSpPr>
          <p:spPr bwMode="auto">
            <a:xfrm>
              <a:off x="2479" y="2206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2" name="Rectangle 97"/>
            <p:cNvSpPr>
              <a:spLocks noChangeArrowheads="1"/>
            </p:cNvSpPr>
            <p:nvPr/>
          </p:nvSpPr>
          <p:spPr bwMode="auto">
            <a:xfrm>
              <a:off x="2479" y="2088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3" name="Rectangle 98"/>
            <p:cNvSpPr>
              <a:spLocks noChangeArrowheads="1"/>
            </p:cNvSpPr>
            <p:nvPr/>
          </p:nvSpPr>
          <p:spPr bwMode="auto">
            <a:xfrm>
              <a:off x="2763" y="2289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4" name="Rectangle 99"/>
            <p:cNvSpPr>
              <a:spLocks noChangeArrowheads="1"/>
            </p:cNvSpPr>
            <p:nvPr/>
          </p:nvSpPr>
          <p:spPr bwMode="auto">
            <a:xfrm>
              <a:off x="2739" y="2078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5" name="Rectangle 100"/>
            <p:cNvSpPr>
              <a:spLocks noChangeArrowheads="1"/>
            </p:cNvSpPr>
            <p:nvPr/>
          </p:nvSpPr>
          <p:spPr bwMode="auto">
            <a:xfrm>
              <a:off x="2362" y="2181"/>
              <a:ext cx="8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800">
                  <a:solidFill>
                    <a:srgbClr val="000000"/>
                  </a:solidFill>
                  <a:latin typeface="Symbol" pitchFamily="18" charset="2"/>
                </a:rPr>
                <a:t>=</a:t>
              </a:r>
              <a:endParaRPr lang="pt-BR" altLang="pt-BR"/>
            </a:p>
          </p:txBody>
        </p:sp>
        <p:sp>
          <p:nvSpPr>
            <p:cNvPr id="54296" name="Rectangle 101"/>
            <p:cNvSpPr>
              <a:spLocks noChangeArrowheads="1"/>
            </p:cNvSpPr>
            <p:nvPr/>
          </p:nvSpPr>
          <p:spPr bwMode="auto">
            <a:xfrm>
              <a:off x="2880" y="230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7" name="Rectangle 102"/>
            <p:cNvSpPr>
              <a:spLocks noChangeArrowheads="1"/>
            </p:cNvSpPr>
            <p:nvPr/>
          </p:nvSpPr>
          <p:spPr bwMode="auto">
            <a:xfrm>
              <a:off x="2615" y="230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8" name="Rectangle 103"/>
            <p:cNvSpPr>
              <a:spLocks noChangeArrowheads="1"/>
            </p:cNvSpPr>
            <p:nvPr/>
          </p:nvSpPr>
          <p:spPr bwMode="auto">
            <a:xfrm>
              <a:off x="2547" y="230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299" name="Rectangle 104"/>
            <p:cNvSpPr>
              <a:spLocks noChangeArrowheads="1"/>
            </p:cNvSpPr>
            <p:nvPr/>
          </p:nvSpPr>
          <p:spPr bwMode="auto">
            <a:xfrm>
              <a:off x="2856" y="209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300" name="Rectangle 105"/>
            <p:cNvSpPr>
              <a:spLocks noChangeArrowheads="1"/>
            </p:cNvSpPr>
            <p:nvPr/>
          </p:nvSpPr>
          <p:spPr bwMode="auto">
            <a:xfrm>
              <a:off x="2591" y="209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301" name="Rectangle 106"/>
            <p:cNvSpPr>
              <a:spLocks noChangeArrowheads="1"/>
            </p:cNvSpPr>
            <p:nvPr/>
          </p:nvSpPr>
          <p:spPr bwMode="auto">
            <a:xfrm>
              <a:off x="2534" y="209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302" name="Rectangle 107"/>
            <p:cNvSpPr>
              <a:spLocks noChangeArrowheads="1"/>
            </p:cNvSpPr>
            <p:nvPr/>
          </p:nvSpPr>
          <p:spPr bwMode="auto">
            <a:xfrm>
              <a:off x="2276" y="2196"/>
              <a:ext cx="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800">
                  <a:solidFill>
                    <a:srgbClr val="000000"/>
                  </a:solidFill>
                </a:rPr>
                <a:t>)</a:t>
              </a:r>
              <a:endParaRPr lang="pt-BR" altLang="pt-BR"/>
            </a:p>
          </p:txBody>
        </p:sp>
        <p:sp>
          <p:nvSpPr>
            <p:cNvPr id="54303" name="Rectangle 108"/>
            <p:cNvSpPr>
              <a:spLocks noChangeArrowheads="1"/>
            </p:cNvSpPr>
            <p:nvPr/>
          </p:nvSpPr>
          <p:spPr bwMode="auto">
            <a:xfrm>
              <a:off x="2162" y="2196"/>
              <a:ext cx="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800">
                  <a:solidFill>
                    <a:srgbClr val="000000"/>
                  </a:solidFill>
                </a:rPr>
                <a:t>(</a:t>
              </a:r>
              <a:endParaRPr lang="pt-BR" altLang="pt-BR"/>
            </a:p>
          </p:txBody>
        </p:sp>
        <p:sp>
          <p:nvSpPr>
            <p:cNvPr id="54304" name="Rectangle 109"/>
            <p:cNvSpPr>
              <a:spLocks noChangeArrowheads="1"/>
            </p:cNvSpPr>
            <p:nvPr/>
          </p:nvSpPr>
          <p:spPr bwMode="auto">
            <a:xfrm>
              <a:off x="2662" y="230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305" name="Rectangle 110"/>
            <p:cNvSpPr>
              <a:spLocks noChangeArrowheads="1"/>
            </p:cNvSpPr>
            <p:nvPr/>
          </p:nvSpPr>
          <p:spPr bwMode="auto">
            <a:xfrm>
              <a:off x="2638" y="209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54306" name="Rectangle 111"/>
            <p:cNvSpPr>
              <a:spLocks noChangeArrowheads="1"/>
            </p:cNvSpPr>
            <p:nvPr/>
          </p:nvSpPr>
          <p:spPr bwMode="auto">
            <a:xfrm>
              <a:off x="2210" y="2196"/>
              <a:ext cx="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800" i="1">
                  <a:solidFill>
                    <a:srgbClr val="000000"/>
                  </a:solidFill>
                </a:rPr>
                <a:t>v</a:t>
              </a:r>
              <a:endParaRPr lang="pt-BR" altLang="pt-BR"/>
            </a:p>
          </p:txBody>
        </p:sp>
        <p:sp>
          <p:nvSpPr>
            <p:cNvPr id="54307" name="Rectangle 112"/>
            <p:cNvSpPr>
              <a:spLocks noChangeArrowheads="1"/>
            </p:cNvSpPr>
            <p:nvPr/>
          </p:nvSpPr>
          <p:spPr bwMode="auto">
            <a:xfrm>
              <a:off x="2063" y="2181"/>
              <a:ext cx="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sz="1800" i="1">
                  <a:solidFill>
                    <a:srgbClr val="000000"/>
                  </a:solidFill>
                  <a:latin typeface="Symbol" pitchFamily="18" charset="2"/>
                </a:rPr>
                <a:t>j</a:t>
              </a:r>
              <a:endParaRPr lang="pt-BR" altLang="pt-BR"/>
            </a:p>
          </p:txBody>
        </p:sp>
      </p:grpSp>
      <p:sp>
        <p:nvSpPr>
          <p:cNvPr id="54282" name="Line 23"/>
          <p:cNvSpPr>
            <a:spLocks noChangeShapeType="1"/>
          </p:cNvSpPr>
          <p:nvPr/>
        </p:nvSpPr>
        <p:spPr bwMode="auto">
          <a:xfrm flipV="1">
            <a:off x="2209800" y="4191000"/>
            <a:ext cx="11430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283" name="Line 24"/>
          <p:cNvSpPr>
            <a:spLocks noChangeShapeType="1"/>
          </p:cNvSpPr>
          <p:nvPr/>
        </p:nvSpPr>
        <p:spPr bwMode="auto">
          <a:xfrm>
            <a:off x="2133600" y="3200400"/>
            <a:ext cx="12192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284" name="Line 25"/>
          <p:cNvSpPr>
            <a:spLocks noChangeShapeType="1"/>
          </p:cNvSpPr>
          <p:nvPr/>
        </p:nvSpPr>
        <p:spPr bwMode="auto">
          <a:xfrm flipV="1">
            <a:off x="5181600" y="3962400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285" name="Text Box 63"/>
          <p:cNvSpPr txBox="1">
            <a:spLocks noChangeArrowheads="1"/>
          </p:cNvSpPr>
          <p:nvPr/>
        </p:nvSpPr>
        <p:spPr bwMode="auto">
          <a:xfrm>
            <a:off x="2590800" y="2971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2</a:t>
            </a:r>
            <a:endParaRPr lang="pt-BR" altLang="pt-BR" b="1"/>
          </a:p>
        </p:txBody>
      </p:sp>
      <p:sp>
        <p:nvSpPr>
          <p:cNvPr id="54286" name="Text Box 64"/>
          <p:cNvSpPr txBox="1">
            <a:spLocks noChangeArrowheads="1"/>
          </p:cNvSpPr>
          <p:nvPr/>
        </p:nvSpPr>
        <p:spPr bwMode="auto">
          <a:xfrm>
            <a:off x="2590800" y="4572000"/>
            <a:ext cx="569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0.5</a:t>
            </a:r>
            <a:endParaRPr lang="pt-BR" altLang="pt-BR" b="1"/>
          </a:p>
        </p:txBody>
      </p:sp>
      <p:sp>
        <p:nvSpPr>
          <p:cNvPr id="54287" name="Text Box 113"/>
          <p:cNvSpPr txBox="1">
            <a:spLocks noChangeArrowheads="1"/>
          </p:cNvSpPr>
          <p:nvPr/>
        </p:nvSpPr>
        <p:spPr bwMode="auto">
          <a:xfrm>
            <a:off x="1652588" y="2895600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X1</a:t>
            </a:r>
            <a:endParaRPr lang="pt-BR" altLang="pt-BR"/>
          </a:p>
        </p:txBody>
      </p:sp>
      <p:sp>
        <p:nvSpPr>
          <p:cNvPr id="54288" name="Text Box 114"/>
          <p:cNvSpPr txBox="1">
            <a:spLocks noChangeArrowheads="1"/>
          </p:cNvSpPr>
          <p:nvPr/>
        </p:nvSpPr>
        <p:spPr bwMode="auto">
          <a:xfrm>
            <a:off x="1652588" y="4572000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>
                <a:solidFill>
                  <a:srgbClr val="CCECFF"/>
                </a:solidFill>
              </a:rPr>
              <a:t>X2</a:t>
            </a:r>
            <a:endParaRPr lang="pt-BR" altLang="pt-BR"/>
          </a:p>
        </p:txBody>
      </p:sp>
      <p:sp>
        <p:nvSpPr>
          <p:cNvPr id="54289" name="Text Box 122"/>
          <p:cNvSpPr txBox="1">
            <a:spLocks noChangeArrowheads="1"/>
          </p:cNvSpPr>
          <p:nvPr/>
        </p:nvSpPr>
        <p:spPr bwMode="auto">
          <a:xfrm>
            <a:off x="5334000" y="3505200"/>
            <a:ext cx="96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dirty="0">
                <a:solidFill>
                  <a:srgbClr val="CCECFF"/>
                </a:solidFill>
              </a:rPr>
              <a:t>Y=1.5</a:t>
            </a:r>
            <a:endParaRPr lang="pt-BR" altLang="pt-BR" dirty="0"/>
          </a:p>
        </p:txBody>
      </p:sp>
      <p:sp>
        <p:nvSpPr>
          <p:cNvPr id="33922" name="Text Box 130"/>
          <p:cNvSpPr txBox="1">
            <a:spLocks noChangeArrowheads="1"/>
          </p:cNvSpPr>
          <p:nvPr/>
        </p:nvSpPr>
        <p:spPr bwMode="auto">
          <a:xfrm>
            <a:off x="2667000" y="3733800"/>
            <a:ext cx="682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v=3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48" name="Text Box 130"/>
          <p:cNvSpPr txBox="1">
            <a:spLocks noChangeArrowheads="1"/>
          </p:cNvSpPr>
          <p:nvPr/>
        </p:nvSpPr>
        <p:spPr bwMode="auto">
          <a:xfrm>
            <a:off x="4194175" y="3644900"/>
            <a:ext cx="56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 dirty="0">
                <a:solidFill>
                  <a:schemeClr val="bg1"/>
                </a:solidFill>
              </a:rPr>
              <a:t>v/2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54279" name="CaixaDeTexto 2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2780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9" grpId="0"/>
      <p:bldP spid="33922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 operação de um neurônio</a:t>
            </a:r>
          </a:p>
        </p:txBody>
      </p:sp>
      <p:sp>
        <p:nvSpPr>
          <p:cNvPr id="33862" name="Text Box 70"/>
          <p:cNvSpPr txBox="1">
            <a:spLocks noChangeArrowheads="1"/>
          </p:cNvSpPr>
          <p:nvPr/>
        </p:nvSpPr>
        <p:spPr bwMode="auto">
          <a:xfrm>
            <a:off x="7231063" y="3505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0      0     0</a:t>
            </a:r>
            <a:endParaRPr lang="pt-BR" altLang="pt-BR"/>
          </a:p>
        </p:txBody>
      </p:sp>
      <p:grpSp>
        <p:nvGrpSpPr>
          <p:cNvPr id="2" name="Group 129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5338" name="Group 121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5342" name="Text Box 11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5343" name="Line 118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5339" name="Group 120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5340" name="Text Box 117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5341" name="Line 119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5301" name="Group 128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55310" name="Oval 21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55311" name="Group 115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55320" name="Rectangle 95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55321" name="Rectangle 96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55322" name="Rectangle 97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55323" name="Rectangle 98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55324" name="Rectangle 99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55325" name="Rectangle 100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55326" name="Rectangle 101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5327" name="Rectangle 102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5328" name="Rectangle 103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55329" name="Rectangle 104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5330" name="Rectangle 105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5331" name="Rectangle 106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55332" name="Rectangle 107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55333" name="Rectangle 108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55334" name="Rectangle 109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5335" name="Rectangle 110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5336" name="Rectangle 111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5337" name="Rectangle 112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55312" name="Line 23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313" name="Line 24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314" name="Line 25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315" name="Text Box 63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5316" name="Text Box 64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5317" name="Text Box 113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55318" name="Text Box 114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55319" name="Text Box 122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33915" name="Text Box 123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</a:t>
            </a:r>
          </a:p>
        </p:txBody>
      </p:sp>
      <p:grpSp>
        <p:nvGrpSpPr>
          <p:cNvPr id="55303" name="Group 127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55306" name="Text Box 65"/>
            <p:cNvSpPr txBox="1">
              <a:spLocks noChangeArrowheads="1"/>
            </p:cNvSpPr>
            <p:nvPr/>
          </p:nvSpPr>
          <p:spPr bwMode="auto">
            <a:xfrm>
              <a:off x="4507" y="196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   X2   Y</a:t>
              </a:r>
              <a:endParaRPr lang="pt-BR" altLang="pt-BR"/>
            </a:p>
          </p:txBody>
        </p:sp>
        <p:sp>
          <p:nvSpPr>
            <p:cNvPr id="55307" name="Line 124"/>
            <p:cNvSpPr>
              <a:spLocks noChangeShapeType="1"/>
            </p:cNvSpPr>
            <p:nvPr/>
          </p:nvSpPr>
          <p:spPr bwMode="auto">
            <a:xfrm>
              <a:off x="4512" y="225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308" name="Line 125"/>
            <p:cNvSpPr>
              <a:spLocks noChangeShapeType="1"/>
            </p:cNvSpPr>
            <p:nvPr/>
          </p:nvSpPr>
          <p:spPr bwMode="auto">
            <a:xfrm>
              <a:off x="4848" y="2016"/>
              <a:ext cx="0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309" name="Line 126"/>
            <p:cNvSpPr>
              <a:spLocks noChangeShapeType="1"/>
            </p:cNvSpPr>
            <p:nvPr/>
          </p:nvSpPr>
          <p:spPr bwMode="auto">
            <a:xfrm>
              <a:off x="5232" y="2016"/>
              <a:ext cx="0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3922" name="Text Box 130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0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55305" name="CaixaDeTexto 46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41740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62" grpId="0" autoUpdateAnimBg="0"/>
      <p:bldP spid="33915" grpId="0" autoUpdateAnimBg="0"/>
      <p:bldP spid="33922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6364" name="Group 5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6368" name="Text Box 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56369" name="Line 7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6365" name="Group 8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6366" name="Text Box 9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6367" name="Line 10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6323" name="Group 11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56336" name="Oval 12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56337" name="Group 13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56346" name="Rectangle 14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56347" name="Rectangle 15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56348" name="Rectangle 16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56349" name="Rectangle 17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56350" name="Rectangle 18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56351" name="Rectangle 19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56352" name="Rectangle 20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6353" name="Rectangle 21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6354" name="Rectangle 22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56355" name="Rectangle 23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6356" name="Rectangle 24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6357" name="Rectangle 25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56358" name="Rectangle 26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56359" name="Rectangle 27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56360" name="Rectangle 28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6361" name="Rectangle 29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6362" name="Rectangle 30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6363" name="Rectangle 31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56338" name="Line 32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6339" name="Line 33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6340" name="Line 34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6341" name="Text Box 35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6342" name="Text Box 36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6343" name="Text Box 37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56344" name="Text Box 38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56345" name="Text Box 39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</a:t>
            </a:r>
          </a:p>
        </p:txBody>
      </p:sp>
      <p:grpSp>
        <p:nvGrpSpPr>
          <p:cNvPr id="56325" name="Group 47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56330" name="Text Box 3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56331" name="Group 41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56332" name="Text Box 42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56333" name="Line 43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6334" name="Line 44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6335" name="Line 45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7231063" y="3886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0      1     0</a:t>
            </a:r>
            <a:endParaRPr lang="pt-BR" altLang="pt-BR"/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1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56328" name="Rectangle 5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altLang="pt-BR"/>
              <a:t>A operação de um neurônio</a:t>
            </a:r>
          </a:p>
        </p:txBody>
      </p:sp>
      <p:sp>
        <p:nvSpPr>
          <p:cNvPr id="56329" name="CaixaDeTexto 48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229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20" grpId="0" autoUpdateAnimBg="0"/>
      <p:bldP spid="46126" grpId="0" autoUpdateAnimBg="0"/>
      <p:bldP spid="46128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7389" name="Group 5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7393" name="Text Box 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7394" name="Line 7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7390" name="Group 8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7391" name="Text Box 9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57392" name="Line 10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7347" name="Group 11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57361" name="Oval 12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57362" name="Group 13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57371" name="Rectangle 14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57372" name="Rectangle 15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57373" name="Rectangle 16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57374" name="Rectangle 17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57375" name="Rectangle 18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57376" name="Rectangle 19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57377" name="Rectangle 20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7378" name="Rectangle 21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7379" name="Rectangle 22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57380" name="Rectangle 23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7381" name="Rectangle 24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7382" name="Rectangle 25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57383" name="Rectangle 26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57384" name="Rectangle 27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57385" name="Rectangle 28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7386" name="Rectangle 29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7387" name="Rectangle 30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7388" name="Rectangle 31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57363" name="Line 32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7364" name="Line 33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7365" name="Line 34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7366" name="Text Box 35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7367" name="Text Box 36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7368" name="Text Box 37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57369" name="Text Box 38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57370" name="Text Box 39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47144" name="Text Box 40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</a:t>
            </a:r>
          </a:p>
        </p:txBody>
      </p:sp>
      <p:grpSp>
        <p:nvGrpSpPr>
          <p:cNvPr id="57349" name="Group 48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57354" name="Text Box 3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57355" name="Group 41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57357" name="Text Box 42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57358" name="Line 43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7359" name="Line 44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7360" name="Line 45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57356" name="Text Box 46"/>
            <p:cNvSpPr txBox="1">
              <a:spLocks noChangeArrowheads="1"/>
            </p:cNvSpPr>
            <p:nvPr/>
          </p:nvSpPr>
          <p:spPr bwMode="auto">
            <a:xfrm>
              <a:off x="4555" y="244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0      1     0</a:t>
              </a:r>
              <a:endParaRPr lang="pt-BR" altLang="pt-BR"/>
            </a:p>
          </p:txBody>
        </p:sp>
      </p:grp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7231063" y="4267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1      0     0</a:t>
            </a:r>
            <a:endParaRPr lang="pt-BR" altLang="pt-BR"/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1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57352" name="Rectangle 5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altLang="pt-BR"/>
              <a:t>A operação de um neurônio</a:t>
            </a:r>
          </a:p>
        </p:txBody>
      </p:sp>
      <p:sp>
        <p:nvSpPr>
          <p:cNvPr id="57353" name="CaixaDeTexto 49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5860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44" grpId="0" autoUpdateAnimBg="0"/>
      <p:bldP spid="47151" grpId="0" autoUpdateAnimBg="0"/>
      <p:bldP spid="47153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8415" name="Group 5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8419" name="Text Box 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58420" name="Line 7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8416" name="Group 8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8417" name="Text Box 9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58418" name="Line 10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8371" name="Group 11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58387" name="Oval 12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58388" name="Group 13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58397" name="Rectangle 14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58398" name="Rectangle 15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58399" name="Rectangle 16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58400" name="Rectangle 17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58401" name="Rectangle 18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58402" name="Rectangle 19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58403" name="Rectangle 20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8404" name="Rectangle 21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8405" name="Rectangle 22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58406" name="Rectangle 23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8407" name="Rectangle 24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8408" name="Rectangle 25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58409" name="Rectangle 26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58410" name="Rectangle 27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58411" name="Rectangle 28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8412" name="Rectangle 29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8413" name="Rectangle 30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8414" name="Rectangle 31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58389" name="Line 32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8390" name="Line 33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8391" name="Line 34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8392" name="Text Box 35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8393" name="Text Box 36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1</a:t>
              </a:r>
              <a:endParaRPr lang="pt-BR" altLang="pt-BR" b="1"/>
            </a:p>
          </p:txBody>
        </p:sp>
        <p:sp>
          <p:nvSpPr>
            <p:cNvPr id="58394" name="Text Box 37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58395" name="Text Box 38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58396" name="Text Box 39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48168" name="Text Box 40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58373" name="Group 49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58379" name="Text Box 3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58380" name="Group 41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58383" name="Text Box 42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58384" name="Line 43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8385" name="Line 44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8386" name="Line 45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58381" name="Text Box 46"/>
            <p:cNvSpPr txBox="1">
              <a:spLocks noChangeArrowheads="1"/>
            </p:cNvSpPr>
            <p:nvPr/>
          </p:nvSpPr>
          <p:spPr bwMode="auto">
            <a:xfrm>
              <a:off x="4555" y="244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0      1     0</a:t>
              </a:r>
              <a:endParaRPr lang="pt-BR" altLang="pt-BR"/>
            </a:p>
          </p:txBody>
        </p:sp>
        <p:sp>
          <p:nvSpPr>
            <p:cNvPr id="58382" name="Text Box 47"/>
            <p:cNvSpPr txBox="1">
              <a:spLocks noChangeArrowheads="1"/>
            </p:cNvSpPr>
            <p:nvPr/>
          </p:nvSpPr>
          <p:spPr bwMode="auto">
            <a:xfrm>
              <a:off x="4555" y="268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1      0     0</a:t>
              </a:r>
              <a:endParaRPr lang="pt-BR" altLang="pt-BR"/>
            </a:p>
          </p:txBody>
        </p:sp>
      </p:grp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7231063" y="47244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1      1     1</a:t>
            </a:r>
            <a:endParaRPr lang="pt-BR" altLang="pt-BR"/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7086600" y="2514600"/>
            <a:ext cx="1528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“E” lógico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2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58377" name="Rectangle 5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altLang="pt-BR" dirty="0"/>
              <a:t>A operação de um neurônio</a:t>
            </a:r>
          </a:p>
        </p:txBody>
      </p:sp>
      <p:sp>
        <p:nvSpPr>
          <p:cNvPr id="58378" name="CaixaDeTexto 51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408390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8" grpId="0" autoUpdateAnimBg="0"/>
      <p:bldP spid="48176" grpId="0" autoUpdateAnimBg="0"/>
      <p:bldP spid="48178" grpId="0" autoUpdateAnimBg="0"/>
      <p:bldP spid="48179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7231063" y="3505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0      0     0</a:t>
            </a:r>
            <a:endParaRPr lang="pt-BR" altLang="pt-BR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59434" name="Group 5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59438" name="Text Box 6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9439" name="Line 7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9435" name="Group 8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59436" name="Text Box 9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59437" name="Line 10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59396" name="Group 11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59406" name="Oval 12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59407" name="Group 13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59416" name="Rectangle 14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59417" name="Rectangle 15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59418" name="Rectangle 16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59419" name="Rectangle 17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59420" name="Rectangle 18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59421" name="Rectangle 19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59422" name="Rectangle 20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9423" name="Rectangle 21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9424" name="Rectangle 22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59425" name="Rectangle 23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59426" name="Rectangle 24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59427" name="Rectangle 25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59428" name="Rectangle 26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59429" name="Rectangle 27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59430" name="Rectangle 28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9431" name="Rectangle 29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9432" name="Rectangle 30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59433" name="Rectangle 31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59408" name="Line 32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9409" name="Line 33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9410" name="Line 34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9411" name="Text Box 35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59412" name="Text Box 36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59413" name="Text Box 37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59414" name="Text Box 38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59415" name="Text Box 39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49192" name="Text Box 40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</a:t>
            </a:r>
          </a:p>
        </p:txBody>
      </p:sp>
      <p:grpSp>
        <p:nvGrpSpPr>
          <p:cNvPr id="59398" name="Group 41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59402" name="Text Box 42"/>
            <p:cNvSpPr txBox="1">
              <a:spLocks noChangeArrowheads="1"/>
            </p:cNvSpPr>
            <p:nvPr/>
          </p:nvSpPr>
          <p:spPr bwMode="auto">
            <a:xfrm>
              <a:off x="4507" y="196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   X2   Y</a:t>
              </a:r>
              <a:endParaRPr lang="pt-BR" altLang="pt-BR"/>
            </a:p>
          </p:txBody>
        </p:sp>
        <p:sp>
          <p:nvSpPr>
            <p:cNvPr id="59403" name="Line 43"/>
            <p:cNvSpPr>
              <a:spLocks noChangeShapeType="1"/>
            </p:cNvSpPr>
            <p:nvPr/>
          </p:nvSpPr>
          <p:spPr bwMode="auto">
            <a:xfrm>
              <a:off x="4512" y="225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9404" name="Line 44"/>
            <p:cNvSpPr>
              <a:spLocks noChangeShapeType="1"/>
            </p:cNvSpPr>
            <p:nvPr/>
          </p:nvSpPr>
          <p:spPr bwMode="auto">
            <a:xfrm>
              <a:off x="4848" y="2016"/>
              <a:ext cx="0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9405" name="Line 45"/>
            <p:cNvSpPr>
              <a:spLocks noChangeShapeType="1"/>
            </p:cNvSpPr>
            <p:nvPr/>
          </p:nvSpPr>
          <p:spPr bwMode="auto">
            <a:xfrm>
              <a:off x="5232" y="2016"/>
              <a:ext cx="0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0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59401" name="CaixaDeTexto 46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3</a:t>
            </a:r>
          </a:p>
        </p:txBody>
      </p:sp>
      <p:sp>
        <p:nvSpPr>
          <p:cNvPr id="48" name="Rectangle 53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  <a:noFill/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A operação de um neurônio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772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utoUpdateAnimBg="0"/>
      <p:bldP spid="49192" grpId="0" autoUpdateAnimBg="0"/>
      <p:bldP spid="49198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60460" name="Group 4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60464" name="Text Box 5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60465" name="Line 6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0461" name="Group 7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60462" name="Text Box 8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60463" name="Line 9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0419" name="Group 10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60432" name="Oval 11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60433" name="Group 12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60442" name="Rectangle 13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60443" name="Rectangle 14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60444" name="Rectangle 15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60445" name="Rectangle 16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60446" name="Rectangle 17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60447" name="Rectangle 18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60448" name="Rectangle 19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0449" name="Rectangle 20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0450" name="Rectangle 21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60451" name="Rectangle 22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0452" name="Rectangle 23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0453" name="Rectangle 24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60454" name="Rectangle 25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60455" name="Rectangle 26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60456" name="Rectangle 27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0457" name="Rectangle 28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0458" name="Rectangle 29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0459" name="Rectangle 30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60434" name="Line 31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35" name="Line 32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36" name="Line 33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37" name="Text Box 34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0438" name="Text Box 35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0439" name="Text Box 36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60440" name="Text Box 37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60441" name="Text Box 38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50215" name="Text Box 39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60421" name="Group 40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60426" name="Text Box 41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60427" name="Group 42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60428" name="Text Box 43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60429" name="Line 44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0430" name="Line 45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0431" name="Line 46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7231063" y="3886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0      1     1</a:t>
            </a:r>
            <a:endParaRPr lang="pt-BR" altLang="pt-BR"/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2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60425" name="CaixaDeTexto 48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3</a:t>
            </a:r>
          </a:p>
        </p:txBody>
      </p:sp>
      <p:sp>
        <p:nvSpPr>
          <p:cNvPr id="50" name="Rectangle 53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  <a:noFill/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A operação de um neurônio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0273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15" grpId="0" autoUpdateAnimBg="0"/>
      <p:bldP spid="50223" grpId="0" autoUpdateAnimBg="0"/>
      <p:bldP spid="50224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61485" name="Group 4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61489" name="Text Box 5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61490" name="Line 6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1486" name="Group 7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61487" name="Text Box 8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61488" name="Line 9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1443" name="Group 10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61457" name="Oval 11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61458" name="Group 12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61467" name="Rectangle 13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61468" name="Rectangle 14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61469" name="Rectangle 15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61470" name="Rectangle 16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61471" name="Rectangle 17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61472" name="Rectangle 18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61473" name="Rectangle 19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1474" name="Rectangle 20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1475" name="Rectangle 21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61476" name="Rectangle 22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1477" name="Rectangle 23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1478" name="Rectangle 24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61479" name="Rectangle 25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61480" name="Rectangle 26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61481" name="Rectangle 27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1482" name="Rectangle 28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1483" name="Rectangle 29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1484" name="Rectangle 30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61459" name="Line 31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460" name="Line 32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461" name="Line 33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462" name="Text Box 34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1463" name="Text Box 35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1464" name="Text Box 36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61465" name="Text Box 37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61466" name="Text Box 38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51239" name="Text Box 39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61445" name="Group 40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61450" name="Text Box 41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61451" name="Group 42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61453" name="Text Box 43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61454" name="Line 44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455" name="Line 45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456" name="Line 46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61452" name="Text Box 47"/>
            <p:cNvSpPr txBox="1">
              <a:spLocks noChangeArrowheads="1"/>
            </p:cNvSpPr>
            <p:nvPr/>
          </p:nvSpPr>
          <p:spPr bwMode="auto">
            <a:xfrm>
              <a:off x="4555" y="244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0      1     1</a:t>
              </a:r>
              <a:endParaRPr lang="pt-BR" altLang="pt-BR"/>
            </a:p>
          </p:txBody>
        </p:sp>
      </p:grp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7231063" y="42672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1      0     1</a:t>
            </a:r>
            <a:endParaRPr lang="pt-BR" altLang="pt-BR"/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2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61449" name="CaixaDeTexto 49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3</a:t>
            </a:r>
          </a:p>
        </p:txBody>
      </p:sp>
      <p:sp>
        <p:nvSpPr>
          <p:cNvPr id="51" name="Rectangle 53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  <a:noFill/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A operação de um neurônio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339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9" grpId="0" autoUpdateAnimBg="0"/>
      <p:bldP spid="51248" grpId="0" autoUpdateAnimBg="0"/>
      <p:bldP spid="51249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06450" y="2895600"/>
            <a:ext cx="869950" cy="2133600"/>
            <a:chOff x="508" y="1824"/>
            <a:chExt cx="548" cy="1344"/>
          </a:xfrm>
        </p:grpSpPr>
        <p:grpSp>
          <p:nvGrpSpPr>
            <p:cNvPr id="62511" name="Group 4"/>
            <p:cNvGrpSpPr>
              <a:grpSpLocks/>
            </p:cNvGrpSpPr>
            <p:nvPr/>
          </p:nvGrpSpPr>
          <p:grpSpPr bwMode="auto">
            <a:xfrm>
              <a:off x="508" y="2880"/>
              <a:ext cx="548" cy="288"/>
              <a:chOff x="364" y="2688"/>
              <a:chExt cx="548" cy="288"/>
            </a:xfrm>
          </p:grpSpPr>
          <p:sp>
            <p:nvSpPr>
              <p:cNvPr id="62515" name="Text Box 5"/>
              <p:cNvSpPr txBox="1">
                <a:spLocks noChangeArrowheads="1"/>
              </p:cNvSpPr>
              <p:nvPr/>
            </p:nvSpPr>
            <p:spPr bwMode="auto">
              <a:xfrm>
                <a:off x="364" y="26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62516" name="Line 6"/>
              <p:cNvSpPr>
                <a:spLocks noChangeShapeType="1"/>
              </p:cNvSpPr>
              <p:nvPr/>
            </p:nvSpPr>
            <p:spPr bwMode="auto">
              <a:xfrm>
                <a:off x="576" y="2832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2512" name="Group 7"/>
            <p:cNvGrpSpPr>
              <a:grpSpLocks/>
            </p:cNvGrpSpPr>
            <p:nvPr/>
          </p:nvGrpSpPr>
          <p:grpSpPr bwMode="auto">
            <a:xfrm>
              <a:off x="508" y="1824"/>
              <a:ext cx="548" cy="288"/>
              <a:chOff x="364" y="1632"/>
              <a:chExt cx="548" cy="288"/>
            </a:xfrm>
          </p:grpSpPr>
          <p:sp>
            <p:nvSpPr>
              <p:cNvPr id="62513" name="Text Box 8"/>
              <p:cNvSpPr txBox="1">
                <a:spLocks noChangeArrowheads="1"/>
              </p:cNvSpPr>
              <p:nvPr/>
            </p:nvSpPr>
            <p:spPr bwMode="auto">
              <a:xfrm>
                <a:off x="364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b="1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62514" name="Line 9"/>
              <p:cNvSpPr>
                <a:spLocks noChangeShapeType="1"/>
              </p:cNvSpPr>
              <p:nvPr/>
            </p:nvSpPr>
            <p:spPr bwMode="auto">
              <a:xfrm>
                <a:off x="576" y="1776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62467" name="Group 10"/>
          <p:cNvGrpSpPr>
            <a:grpSpLocks/>
          </p:cNvGrpSpPr>
          <p:nvPr/>
        </p:nvGrpSpPr>
        <p:grpSpPr bwMode="auto">
          <a:xfrm>
            <a:off x="1652588" y="2895600"/>
            <a:ext cx="4519612" cy="2133600"/>
            <a:chOff x="1041" y="1824"/>
            <a:chExt cx="2847" cy="1344"/>
          </a:xfrm>
        </p:grpSpPr>
        <p:sp>
          <p:nvSpPr>
            <p:cNvPr id="62483" name="Oval 11"/>
            <p:cNvSpPr>
              <a:spLocks noChangeArrowheads="1"/>
            </p:cNvSpPr>
            <p:nvPr/>
          </p:nvSpPr>
          <p:spPr bwMode="auto">
            <a:xfrm>
              <a:off x="2112" y="1920"/>
              <a:ext cx="1152" cy="1152"/>
            </a:xfrm>
            <a:prstGeom prst="ellipse">
              <a:avLst/>
            </a:prstGeom>
            <a:solidFill>
              <a:srgbClr val="CCEC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pt-BR" altLang="pt-BR"/>
            </a:p>
          </p:txBody>
        </p:sp>
        <p:grpSp>
          <p:nvGrpSpPr>
            <p:cNvPr id="62484" name="Group 12"/>
            <p:cNvGrpSpPr>
              <a:grpSpLocks/>
            </p:cNvGrpSpPr>
            <p:nvPr/>
          </p:nvGrpSpPr>
          <p:grpSpPr bwMode="auto">
            <a:xfrm>
              <a:off x="2231" y="2270"/>
              <a:ext cx="889" cy="418"/>
              <a:chOff x="2063" y="2078"/>
              <a:chExt cx="889" cy="418"/>
            </a:xfrm>
          </p:grpSpPr>
          <p:sp>
            <p:nvSpPr>
              <p:cNvPr id="62493" name="Rectangle 13"/>
              <p:cNvSpPr>
                <a:spLocks noChangeArrowheads="1"/>
              </p:cNvSpPr>
              <p:nvPr/>
            </p:nvSpPr>
            <p:spPr bwMode="auto">
              <a:xfrm>
                <a:off x="2479" y="2323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î</a:t>
                </a:r>
                <a:endParaRPr lang="pt-BR" altLang="pt-BR"/>
              </a:p>
            </p:txBody>
          </p:sp>
          <p:sp>
            <p:nvSpPr>
              <p:cNvPr id="62494" name="Rectangle 14"/>
              <p:cNvSpPr>
                <a:spLocks noChangeArrowheads="1"/>
              </p:cNvSpPr>
              <p:nvPr/>
            </p:nvSpPr>
            <p:spPr bwMode="auto">
              <a:xfrm>
                <a:off x="2479" y="2206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í</a:t>
                </a:r>
                <a:endParaRPr lang="pt-BR" altLang="pt-BR"/>
              </a:p>
            </p:txBody>
          </p:sp>
          <p:sp>
            <p:nvSpPr>
              <p:cNvPr id="62495" name="Rectangle 15"/>
              <p:cNvSpPr>
                <a:spLocks noChangeArrowheads="1"/>
              </p:cNvSpPr>
              <p:nvPr/>
            </p:nvSpPr>
            <p:spPr bwMode="auto">
              <a:xfrm>
                <a:off x="2479" y="2088"/>
                <a:ext cx="7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ì</a:t>
                </a:r>
                <a:endParaRPr lang="pt-BR" altLang="pt-BR"/>
              </a:p>
            </p:txBody>
          </p:sp>
          <p:sp>
            <p:nvSpPr>
              <p:cNvPr id="62496" name="Rectangle 16"/>
              <p:cNvSpPr>
                <a:spLocks noChangeArrowheads="1"/>
              </p:cNvSpPr>
              <p:nvPr/>
            </p:nvSpPr>
            <p:spPr bwMode="auto">
              <a:xfrm>
                <a:off x="2763" y="2289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&lt;</a:t>
                </a:r>
                <a:endParaRPr lang="pt-BR" altLang="pt-BR"/>
              </a:p>
            </p:txBody>
          </p:sp>
          <p:sp>
            <p:nvSpPr>
              <p:cNvPr id="62497" name="Rectangle 17"/>
              <p:cNvSpPr>
                <a:spLocks noChangeArrowheads="1"/>
              </p:cNvSpPr>
              <p:nvPr/>
            </p:nvSpPr>
            <p:spPr bwMode="auto">
              <a:xfrm>
                <a:off x="2739" y="2078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³</a:t>
                </a:r>
                <a:endParaRPr lang="pt-BR" altLang="pt-BR"/>
              </a:p>
            </p:txBody>
          </p:sp>
          <p:sp>
            <p:nvSpPr>
              <p:cNvPr id="62498" name="Rectangle 18"/>
              <p:cNvSpPr>
                <a:spLocks noChangeArrowheads="1"/>
              </p:cNvSpPr>
              <p:nvPr/>
            </p:nvSpPr>
            <p:spPr bwMode="auto">
              <a:xfrm>
                <a:off x="2362" y="2181"/>
                <a:ext cx="7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pt-BR" altLang="pt-BR"/>
              </a:p>
            </p:txBody>
          </p:sp>
          <p:sp>
            <p:nvSpPr>
              <p:cNvPr id="62499" name="Rectangle 19"/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2500" name="Rectangle 20"/>
              <p:cNvSpPr>
                <a:spLocks noChangeArrowheads="1"/>
              </p:cNvSpPr>
              <p:nvPr/>
            </p:nvSpPr>
            <p:spPr bwMode="auto">
              <a:xfrm>
                <a:off x="2615" y="2304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2501" name="Rectangle 21"/>
              <p:cNvSpPr>
                <a:spLocks noChangeArrowheads="1"/>
              </p:cNvSpPr>
              <p:nvPr/>
            </p:nvSpPr>
            <p:spPr bwMode="auto">
              <a:xfrm>
                <a:off x="2547" y="2304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0</a:t>
                </a:r>
                <a:endParaRPr lang="pt-BR" altLang="pt-BR"/>
              </a:p>
            </p:txBody>
          </p:sp>
          <p:sp>
            <p:nvSpPr>
              <p:cNvPr id="62502" name="Rectangle 22"/>
              <p:cNvSpPr>
                <a:spLocks noChangeArrowheads="1"/>
              </p:cNvSpPr>
              <p:nvPr/>
            </p:nvSpPr>
            <p:spPr bwMode="auto">
              <a:xfrm>
                <a:off x="2856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2</a:t>
                </a:r>
                <a:endParaRPr lang="pt-BR" altLang="pt-BR"/>
              </a:p>
            </p:txBody>
          </p:sp>
          <p:sp>
            <p:nvSpPr>
              <p:cNvPr id="62503" name="Rectangle 23"/>
              <p:cNvSpPr>
                <a:spLocks noChangeArrowheads="1"/>
              </p:cNvSpPr>
              <p:nvPr/>
            </p:nvSpPr>
            <p:spPr bwMode="auto">
              <a:xfrm>
                <a:off x="2591" y="2093"/>
                <a:ext cx="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,</a:t>
                </a:r>
                <a:endParaRPr lang="pt-BR" altLang="pt-BR"/>
              </a:p>
            </p:txBody>
          </p:sp>
          <p:sp>
            <p:nvSpPr>
              <p:cNvPr id="62504" name="Rectangle 24"/>
              <p:cNvSpPr>
                <a:spLocks noChangeArrowheads="1"/>
              </p:cNvSpPr>
              <p:nvPr/>
            </p:nvSpPr>
            <p:spPr bwMode="auto">
              <a:xfrm>
                <a:off x="2534" y="2093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1</a:t>
                </a:r>
                <a:endParaRPr lang="pt-BR" altLang="pt-BR"/>
              </a:p>
            </p:txBody>
          </p:sp>
          <p:sp>
            <p:nvSpPr>
              <p:cNvPr id="62505" name="Rectangle 25"/>
              <p:cNvSpPr>
                <a:spLocks noChangeArrowheads="1"/>
              </p:cNvSpPr>
              <p:nvPr/>
            </p:nvSpPr>
            <p:spPr bwMode="auto">
              <a:xfrm>
                <a:off x="2276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)</a:t>
                </a:r>
                <a:endParaRPr lang="pt-BR" altLang="pt-BR"/>
              </a:p>
            </p:txBody>
          </p:sp>
          <p:sp>
            <p:nvSpPr>
              <p:cNvPr id="62506" name="Rectangle 26"/>
              <p:cNvSpPr>
                <a:spLocks noChangeArrowheads="1"/>
              </p:cNvSpPr>
              <p:nvPr/>
            </p:nvSpPr>
            <p:spPr bwMode="auto">
              <a:xfrm>
                <a:off x="2162" y="2196"/>
                <a:ext cx="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>
                    <a:solidFill>
                      <a:srgbClr val="000000"/>
                    </a:solidFill>
                  </a:rPr>
                  <a:t>(</a:t>
                </a:r>
                <a:endParaRPr lang="pt-BR" altLang="pt-BR"/>
              </a:p>
            </p:txBody>
          </p:sp>
          <p:sp>
            <p:nvSpPr>
              <p:cNvPr id="62507" name="Rectangle 27"/>
              <p:cNvSpPr>
                <a:spLocks noChangeArrowheads="1"/>
              </p:cNvSpPr>
              <p:nvPr/>
            </p:nvSpPr>
            <p:spPr bwMode="auto">
              <a:xfrm>
                <a:off x="2662" y="2304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2508" name="Rectangle 28"/>
              <p:cNvSpPr>
                <a:spLocks noChangeArrowheads="1"/>
              </p:cNvSpPr>
              <p:nvPr/>
            </p:nvSpPr>
            <p:spPr bwMode="auto">
              <a:xfrm>
                <a:off x="2638" y="2093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2509" name="Rectangle 29"/>
              <p:cNvSpPr>
                <a:spLocks noChangeArrowheads="1"/>
              </p:cNvSpPr>
              <p:nvPr/>
            </p:nvSpPr>
            <p:spPr bwMode="auto">
              <a:xfrm>
                <a:off x="2210" y="2196"/>
                <a:ext cx="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</a:rPr>
                  <a:t>v</a:t>
                </a:r>
                <a:endParaRPr lang="pt-BR" altLang="pt-BR"/>
              </a:p>
            </p:txBody>
          </p:sp>
          <p:sp>
            <p:nvSpPr>
              <p:cNvPr id="62510" name="Rectangle 30"/>
              <p:cNvSpPr>
                <a:spLocks noChangeArrowheads="1"/>
              </p:cNvSpPr>
              <p:nvPr/>
            </p:nvSpPr>
            <p:spPr bwMode="auto">
              <a:xfrm>
                <a:off x="2063" y="2181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 sz="1800" i="1">
                    <a:solidFill>
                      <a:srgbClr val="000000"/>
                    </a:solidFill>
                    <a:latin typeface="Symbol" pitchFamily="18" charset="2"/>
                  </a:rPr>
                  <a:t>j</a:t>
                </a:r>
                <a:endParaRPr lang="pt-BR" altLang="pt-BR"/>
              </a:p>
            </p:txBody>
          </p:sp>
        </p:grpSp>
        <p:sp>
          <p:nvSpPr>
            <p:cNvPr id="62485" name="Line 31"/>
            <p:cNvSpPr>
              <a:spLocks noChangeShapeType="1"/>
            </p:cNvSpPr>
            <p:nvPr/>
          </p:nvSpPr>
          <p:spPr bwMode="auto">
            <a:xfrm flipV="1">
              <a:off x="1392" y="2640"/>
              <a:ext cx="72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86" name="Line 32"/>
            <p:cNvSpPr>
              <a:spLocks noChangeShapeType="1"/>
            </p:cNvSpPr>
            <p:nvPr/>
          </p:nvSpPr>
          <p:spPr bwMode="auto">
            <a:xfrm>
              <a:off x="1344" y="2016"/>
              <a:ext cx="768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87" name="Line 33"/>
            <p:cNvSpPr>
              <a:spLocks noChangeShapeType="1"/>
            </p:cNvSpPr>
            <p:nvPr/>
          </p:nvSpPr>
          <p:spPr bwMode="auto">
            <a:xfrm flipV="1">
              <a:off x="3264" y="2496"/>
              <a:ext cx="6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488" name="Text Box 34"/>
            <p:cNvSpPr txBox="1">
              <a:spLocks noChangeArrowheads="1"/>
            </p:cNvSpPr>
            <p:nvPr/>
          </p:nvSpPr>
          <p:spPr bwMode="auto">
            <a:xfrm>
              <a:off x="1632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2489" name="Text Box 35"/>
            <p:cNvSpPr txBox="1">
              <a:spLocks noChangeArrowheads="1"/>
            </p:cNvSpPr>
            <p:nvPr/>
          </p:nvSpPr>
          <p:spPr bwMode="auto">
            <a:xfrm>
              <a:off x="1632" y="288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 b="1">
                  <a:solidFill>
                    <a:srgbClr val="99FF99"/>
                  </a:solidFill>
                </a:rPr>
                <a:t>2</a:t>
              </a:r>
              <a:endParaRPr lang="pt-BR" altLang="pt-BR" b="1"/>
            </a:p>
          </p:txBody>
        </p:sp>
        <p:sp>
          <p:nvSpPr>
            <p:cNvPr id="62490" name="Text Box 36"/>
            <p:cNvSpPr txBox="1">
              <a:spLocks noChangeArrowheads="1"/>
            </p:cNvSpPr>
            <p:nvPr/>
          </p:nvSpPr>
          <p:spPr bwMode="auto">
            <a:xfrm>
              <a:off x="1041" y="182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X1</a:t>
              </a:r>
              <a:endParaRPr lang="pt-BR" altLang="pt-BR"/>
            </a:p>
          </p:txBody>
        </p:sp>
        <p:sp>
          <p:nvSpPr>
            <p:cNvPr id="62491" name="Text Box 37"/>
            <p:cNvSpPr txBox="1">
              <a:spLocks noChangeArrowheads="1"/>
            </p:cNvSpPr>
            <p:nvPr/>
          </p:nvSpPr>
          <p:spPr bwMode="auto">
            <a:xfrm>
              <a:off x="1041" y="2880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X2</a:t>
              </a:r>
              <a:endParaRPr lang="pt-BR" altLang="pt-BR"/>
            </a:p>
          </p:txBody>
        </p:sp>
        <p:sp>
          <p:nvSpPr>
            <p:cNvPr id="62492" name="Text Box 38"/>
            <p:cNvSpPr txBox="1">
              <a:spLocks noChangeArrowheads="1"/>
            </p:cNvSpPr>
            <p:nvPr/>
          </p:nvSpPr>
          <p:spPr bwMode="auto">
            <a:xfrm>
              <a:off x="3360" y="2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rgbClr val="CCECFF"/>
                  </a:solidFill>
                </a:rPr>
                <a:t>Y</a:t>
              </a:r>
              <a:endParaRPr lang="pt-BR" altLang="pt-BR"/>
            </a:p>
          </p:txBody>
        </p:sp>
      </p:grpSp>
      <p:sp>
        <p:nvSpPr>
          <p:cNvPr id="52263" name="Text Box 39"/>
          <p:cNvSpPr txBox="1">
            <a:spLocks noChangeArrowheads="1"/>
          </p:cNvSpPr>
          <p:nvPr/>
        </p:nvSpPr>
        <p:spPr bwMode="auto">
          <a:xfrm>
            <a:off x="6248400" y="3733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62469" name="Group 40"/>
          <p:cNvGrpSpPr>
            <a:grpSpLocks/>
          </p:cNvGrpSpPr>
          <p:nvPr/>
        </p:nvGrpSpPr>
        <p:grpSpPr bwMode="auto">
          <a:xfrm>
            <a:off x="7154863" y="3124200"/>
            <a:ext cx="1608137" cy="1981200"/>
            <a:chOff x="4507" y="1968"/>
            <a:chExt cx="1013" cy="1248"/>
          </a:xfrm>
        </p:grpSpPr>
        <p:sp>
          <p:nvSpPr>
            <p:cNvPr id="62475" name="Text Box 41"/>
            <p:cNvSpPr txBox="1">
              <a:spLocks noChangeArrowheads="1"/>
            </p:cNvSpPr>
            <p:nvPr/>
          </p:nvSpPr>
          <p:spPr bwMode="auto">
            <a:xfrm>
              <a:off x="4555" y="220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0      0     0</a:t>
              </a:r>
              <a:endParaRPr lang="pt-BR" altLang="pt-BR"/>
            </a:p>
          </p:txBody>
        </p:sp>
        <p:grpSp>
          <p:nvGrpSpPr>
            <p:cNvPr id="62476" name="Group 42"/>
            <p:cNvGrpSpPr>
              <a:grpSpLocks/>
            </p:cNvGrpSpPr>
            <p:nvPr/>
          </p:nvGrpSpPr>
          <p:grpSpPr bwMode="auto">
            <a:xfrm>
              <a:off x="4507" y="1968"/>
              <a:ext cx="1013" cy="1248"/>
              <a:chOff x="4507" y="1968"/>
              <a:chExt cx="1013" cy="1248"/>
            </a:xfrm>
          </p:grpSpPr>
          <p:sp>
            <p:nvSpPr>
              <p:cNvPr id="62479" name="Text Box 43"/>
              <p:cNvSpPr txBox="1">
                <a:spLocks noChangeArrowheads="1"/>
              </p:cNvSpPr>
              <p:nvPr/>
            </p:nvSpPr>
            <p:spPr bwMode="auto">
              <a:xfrm>
                <a:off x="4507" y="1968"/>
                <a:ext cx="10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pt-BR" altLang="pt-BR">
                    <a:solidFill>
                      <a:srgbClr val="CCECFF"/>
                    </a:solidFill>
                  </a:rPr>
                  <a:t>X1   X2   Y</a:t>
                </a:r>
                <a:endParaRPr lang="pt-BR" altLang="pt-BR"/>
              </a:p>
            </p:txBody>
          </p:sp>
          <p:sp>
            <p:nvSpPr>
              <p:cNvPr id="62480" name="Line 44"/>
              <p:cNvSpPr>
                <a:spLocks noChangeShapeType="1"/>
              </p:cNvSpPr>
              <p:nvPr/>
            </p:nvSpPr>
            <p:spPr bwMode="auto">
              <a:xfrm>
                <a:off x="4512" y="2256"/>
                <a:ext cx="9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481" name="Line 45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2482" name="Line 46"/>
              <p:cNvSpPr>
                <a:spLocks noChangeShapeType="1"/>
              </p:cNvSpPr>
              <p:nvPr/>
            </p:nvSpPr>
            <p:spPr bwMode="auto">
              <a:xfrm>
                <a:off x="5232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62477" name="Text Box 47"/>
            <p:cNvSpPr txBox="1">
              <a:spLocks noChangeArrowheads="1"/>
            </p:cNvSpPr>
            <p:nvPr/>
          </p:nvSpPr>
          <p:spPr bwMode="auto">
            <a:xfrm>
              <a:off x="4555" y="244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0      1     1</a:t>
              </a:r>
              <a:endParaRPr lang="pt-BR" altLang="pt-BR"/>
            </a:p>
          </p:txBody>
        </p:sp>
        <p:sp>
          <p:nvSpPr>
            <p:cNvPr id="62478" name="Text Box 48"/>
            <p:cNvSpPr txBox="1">
              <a:spLocks noChangeArrowheads="1"/>
            </p:cNvSpPr>
            <p:nvPr/>
          </p:nvSpPr>
          <p:spPr bwMode="auto">
            <a:xfrm>
              <a:off x="4555" y="2688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altLang="pt-BR">
                  <a:solidFill>
                    <a:schemeClr val="tx2"/>
                  </a:solidFill>
                </a:rPr>
                <a:t>1      0     1</a:t>
              </a:r>
              <a:endParaRPr lang="pt-BR" altLang="pt-BR"/>
            </a:p>
          </p:txBody>
        </p:sp>
      </p:grpSp>
      <p:sp>
        <p:nvSpPr>
          <p:cNvPr id="52273" name="Text Box 49"/>
          <p:cNvSpPr txBox="1">
            <a:spLocks noChangeArrowheads="1"/>
          </p:cNvSpPr>
          <p:nvPr/>
        </p:nvSpPr>
        <p:spPr bwMode="auto">
          <a:xfrm>
            <a:off x="7231063" y="4724400"/>
            <a:ext cx="147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1      1     1</a:t>
            </a:r>
            <a:endParaRPr lang="pt-BR" altLang="pt-BR"/>
          </a:p>
        </p:txBody>
      </p:sp>
      <p:sp>
        <p:nvSpPr>
          <p:cNvPr id="52274" name="Text Box 50"/>
          <p:cNvSpPr txBox="1">
            <a:spLocks noChangeArrowheads="1"/>
          </p:cNvSpPr>
          <p:nvPr/>
        </p:nvSpPr>
        <p:spPr bwMode="auto">
          <a:xfrm>
            <a:off x="6980238" y="2514600"/>
            <a:ext cx="1782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rgbClr val="99FF99"/>
                </a:solidFill>
              </a:rPr>
              <a:t>“OU” lógico</a:t>
            </a:r>
          </a:p>
        </p:txBody>
      </p:sp>
      <p:sp>
        <p:nvSpPr>
          <p:cNvPr id="52275" name="Text Box 51"/>
          <p:cNvSpPr txBox="1">
            <a:spLocks noChangeArrowheads="1"/>
          </p:cNvSpPr>
          <p:nvPr/>
        </p:nvSpPr>
        <p:spPr bwMode="auto">
          <a:xfrm>
            <a:off x="2667000" y="3733800"/>
            <a:ext cx="67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i="1"/>
              <a:t>v=</a:t>
            </a:r>
            <a:r>
              <a:rPr lang="pt-BR" altLang="pt-BR" b="1" i="1">
                <a:solidFill>
                  <a:schemeClr val="tx2"/>
                </a:solidFill>
              </a:rPr>
              <a:t>4</a:t>
            </a:r>
            <a:endParaRPr lang="pt-BR" altLang="pt-BR">
              <a:solidFill>
                <a:schemeClr val="tx2"/>
              </a:solidFill>
            </a:endParaRPr>
          </a:p>
        </p:txBody>
      </p:sp>
      <p:sp>
        <p:nvSpPr>
          <p:cNvPr id="62474" name="CaixaDeTexto 51"/>
          <p:cNvSpPr txBox="1">
            <a:spLocks noChangeArrowheads="1"/>
          </p:cNvSpPr>
          <p:nvPr/>
        </p:nvSpPr>
        <p:spPr bwMode="auto">
          <a:xfrm>
            <a:off x="974725" y="1973263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/>
              <a:t>Exemplo 3</a:t>
            </a:r>
          </a:p>
        </p:txBody>
      </p:sp>
      <p:sp>
        <p:nvSpPr>
          <p:cNvPr id="53" name="Rectangle 53"/>
          <p:cNvSpPr txBox="1">
            <a:spLocks noChangeArrowheads="1"/>
          </p:cNvSpPr>
          <p:nvPr/>
        </p:nvSpPr>
        <p:spPr>
          <a:xfrm>
            <a:off x="457200" y="274320"/>
            <a:ext cx="7470648" cy="1143000"/>
          </a:xfrm>
          <a:prstGeom prst="rect">
            <a:avLst/>
          </a:prstGeom>
          <a:noFill/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A operação de um neurônio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5951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63" grpId="0" autoUpdateAnimBg="0"/>
      <p:bldP spid="52273" grpId="0" autoUpdateAnimBg="0"/>
      <p:bldP spid="52274" grpId="0" autoUpdateAnimBg="0"/>
      <p:bldP spid="52275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Pesos das Sinapses</a:t>
            </a:r>
          </a:p>
        </p:txBody>
      </p:sp>
      <p:sp>
        <p:nvSpPr>
          <p:cNvPr id="63491" name="Rectangle 11"/>
          <p:cNvSpPr>
            <a:spLocks noChangeArrowheads="1"/>
          </p:cNvSpPr>
          <p:nvPr/>
        </p:nvSpPr>
        <p:spPr bwMode="auto">
          <a:xfrm>
            <a:off x="755576" y="2193776"/>
            <a:ext cx="7620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endParaRPr lang="pt-BR" altLang="pt-BR" sz="3200" dirty="0"/>
          </a:p>
          <a:p>
            <a:pPr marL="0" indent="0" algn="just">
              <a:spcBef>
                <a:spcPct val="20000"/>
              </a:spcBef>
              <a:buClr>
                <a:schemeClr val="tx2"/>
              </a:buClr>
            </a:pPr>
            <a:r>
              <a:rPr lang="pt-BR" altLang="pt-BR" sz="3200" dirty="0"/>
              <a:t>Através da </a:t>
            </a:r>
            <a:r>
              <a:rPr lang="pt-BR" altLang="pt-BR" sz="3200" u="sng" dirty="0"/>
              <a:t>modificação dos pesos</a:t>
            </a:r>
            <a:r>
              <a:rPr lang="pt-BR" altLang="pt-BR" sz="3200" dirty="0"/>
              <a:t> das sinapses consegue-se que a RN represente diferentes modelos.</a:t>
            </a:r>
          </a:p>
        </p:txBody>
      </p:sp>
    </p:spTree>
    <p:extLst>
      <p:ext uri="{BB962C8B-B14F-4D97-AF65-F5344CB8AC3E}">
        <p14:creationId xmlns:p14="http://schemas.microsoft.com/office/powerpoint/2010/main" val="3032489813"/>
      </p:ext>
    </p:extLst>
  </p:cSld>
  <p:clrMapOvr>
    <a:masterClrMapping/>
  </p:clrMapOvr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22650</TotalTime>
  <Words>5871</Words>
  <Application>Microsoft Office PowerPoint</Application>
  <PresentationFormat>Apresentação na tela (4:3)</PresentationFormat>
  <Paragraphs>2398</Paragraphs>
  <Slides>156</Slides>
  <Notes>1</Notes>
  <HiddenSlides>0</HiddenSlides>
  <MMClips>1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156</vt:i4>
      </vt:variant>
    </vt:vector>
  </HeadingPairs>
  <TitlesOfParts>
    <vt:vector size="166" baseType="lpstr">
      <vt:lpstr>Arial</vt:lpstr>
      <vt:lpstr>Calibri</vt:lpstr>
      <vt:lpstr>Franklin Gothic Book</vt:lpstr>
      <vt:lpstr>Symbol</vt:lpstr>
      <vt:lpstr>Times New Roman</vt:lpstr>
      <vt:lpstr>Wingdings 2</vt:lpstr>
      <vt:lpstr>Técnica</vt:lpstr>
      <vt:lpstr>Imagem de bitmap</vt:lpstr>
      <vt:lpstr>Graph</vt:lpstr>
      <vt:lpstr>Equação</vt:lpstr>
      <vt:lpstr>Redes neurais </vt:lpstr>
      <vt:lpstr>Introdução</vt:lpstr>
      <vt:lpstr>O que se pode  Aprender com os dados</vt:lpstr>
      <vt:lpstr>O que se pode  Aprender com os dados</vt:lpstr>
      <vt:lpstr>O que se pode  Aprender com os dados</vt:lpstr>
      <vt:lpstr>Redes Neurais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Alguns marcos históricos  das Redes Neurais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Agunas exemplos de aplicações   das Redes Neurais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aprendizado   das Redes Neurais</vt:lpstr>
      <vt:lpstr>Aprendizado de uma RN</vt:lpstr>
      <vt:lpstr>Aprendizado de uma RN</vt:lpstr>
      <vt:lpstr>Aprendizado Supervisionado</vt:lpstr>
      <vt:lpstr>Aprendizado Supervisionado</vt:lpstr>
      <vt:lpstr>Aprendizado Supervisionado</vt:lpstr>
      <vt:lpstr>Aprendizado Supervisionado</vt:lpstr>
      <vt:lpstr>Aprendizado Supervisionado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do  Neurônio Artificial</vt:lpstr>
      <vt:lpstr>O Modelo do Neurônio</vt:lpstr>
      <vt:lpstr>O Neurônio Artificial</vt:lpstr>
      <vt:lpstr>O Modelo do Neurônio</vt:lpstr>
      <vt:lpstr>Funções de Ativação</vt:lpstr>
      <vt:lpstr>Funções de Ativação Comuns</vt:lpstr>
      <vt:lpstr>A operação de um neurônio</vt:lpstr>
      <vt:lpstr>A operação de um neurônio</vt:lpstr>
      <vt:lpstr>A operação de um neurônio</vt:lpstr>
      <vt:lpstr>A operação de um neurônio</vt:lpstr>
      <vt:lpstr>A operação de um neurônio</vt:lpstr>
      <vt:lpstr>Apresentação do PowerPoint</vt:lpstr>
      <vt:lpstr>Apresentação do PowerPoint</vt:lpstr>
      <vt:lpstr>Apresentação do PowerPoint</vt:lpstr>
      <vt:lpstr>Apresentação do PowerPoint</vt:lpstr>
      <vt:lpstr>Pesos das Sinapses</vt:lpstr>
      <vt:lpstr>Treinamento</vt:lpstr>
      <vt:lpstr>Redes MLP (Perceptron Multicamadas) e Algoritmo de “Backprpagation”</vt:lpstr>
      <vt:lpstr>Aprendendo modelos mais complexos</vt:lpstr>
      <vt:lpstr>Aprendendo modelos mais complexos</vt:lpstr>
      <vt:lpstr>Perceptron de 1 camada </vt:lpstr>
      <vt:lpstr>Perceptron Multicamadas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Correção dos Pesos</vt:lpstr>
      <vt:lpstr>Correção dos Pesos</vt:lpstr>
      <vt:lpstr>Correção dos Pesos</vt:lpstr>
      <vt:lpstr>Correção dos Pesos</vt:lpstr>
      <vt:lpstr>Correção dos Pesos nas Camadas Escondidas</vt:lpstr>
      <vt:lpstr>Correção dos Pesos nas Camadas Escondidas</vt:lpstr>
      <vt:lpstr>Correção dos Pesos nas Camadas Escondidas</vt:lpstr>
      <vt:lpstr>Correção dos Pesos nas Camadas Escondidas</vt:lpstr>
      <vt:lpstr>Correção dos Pesos nas Camadas Escondidas</vt:lpstr>
      <vt:lpstr>Retropropagação 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Algoritmo de “Backpropagation”</vt:lpstr>
      <vt:lpstr>Critérios de Parada</vt:lpstr>
      <vt:lpstr>Critério de Parada: </vt:lpstr>
      <vt:lpstr>Critério de Parada: Validação-cruzada (“cross-validation”)</vt:lpstr>
      <vt:lpstr>Critério de Parada: Validação-cruzada (“cross-validation”)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SCA-Win</dc:title>
  <dc:creator>GerenteCluster</dc:creator>
  <cp:lastModifiedBy>Claudio Pereira</cp:lastModifiedBy>
  <cp:revision>872</cp:revision>
  <dcterms:created xsi:type="dcterms:W3CDTF">2015-10-14T14:51:12Z</dcterms:created>
  <dcterms:modified xsi:type="dcterms:W3CDTF">2023-04-27T14:07:48Z</dcterms:modified>
</cp:coreProperties>
</file>